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6" r:id="rId4"/>
    <p:sldId id="267" r:id="rId5"/>
    <p:sldId id="259" r:id="rId6"/>
    <p:sldId id="268" r:id="rId7"/>
    <p:sldId id="269" r:id="rId8"/>
    <p:sldId id="270" r:id="rId9"/>
    <p:sldId id="260" r:id="rId10"/>
    <p:sldId id="271" r:id="rId11"/>
    <p:sldId id="261" r:id="rId12"/>
    <p:sldId id="272" r:id="rId13"/>
    <p:sldId id="262" r:id="rId14"/>
    <p:sldId id="274" r:id="rId15"/>
    <p:sldId id="275" r:id="rId16"/>
    <p:sldId id="273" r:id="rId17"/>
    <p:sldId id="263" r:id="rId18"/>
    <p:sldId id="264" r:id="rId19"/>
    <p:sldId id="265" r:id="rId20"/>
    <p:sldId id="257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08/11/2015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08/11/2015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08/11/2015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08/11/2015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9797" y="1052736"/>
            <a:ext cx="7772400" cy="1470025"/>
          </a:xfr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/>
          <a:lstStyle/>
          <a:p>
            <a:r>
              <a:rPr lang="es-CO" dirty="0" smtClean="0">
                <a:latin typeface="Algerian" pitchFamily="82" charset="0"/>
              </a:rPr>
              <a:t>PORQUÉ SE OBSERVA EL DOMINGO</a:t>
            </a:r>
            <a:endParaRPr lang="es-CO" dirty="0">
              <a:latin typeface="Algerian" pitchFamily="8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5" y="2708921"/>
            <a:ext cx="3816424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Intercalar"/>
          <p:cNvSpPr/>
          <p:nvPr/>
        </p:nvSpPr>
        <p:spPr>
          <a:xfrm rot="5400000">
            <a:off x="4272347" y="2625292"/>
            <a:ext cx="815329" cy="7272808"/>
          </a:xfrm>
          <a:prstGeom prst="flowChartCollat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72900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r>
              <a:rPr lang="es-CO" dirty="0"/>
              <a:t>PORQUÉ SE OBSERVA EL DOMINGO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solidFill>
            <a:schemeClr val="accent4">
              <a:lumMod val="5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3300" b="1" dirty="0" smtClean="0">
                <a:solidFill>
                  <a:schemeClr val="bg1"/>
                </a:solidFill>
              </a:rPr>
              <a:t>INTRODUCCIÓN</a:t>
            </a:r>
            <a:r>
              <a:rPr lang="es-CO" dirty="0" smtClean="0">
                <a:solidFill>
                  <a:schemeClr val="bg1"/>
                </a:solidFill>
              </a:rPr>
              <a:t>:</a:t>
            </a:r>
          </a:p>
          <a:p>
            <a:pPr marL="0" indent="0">
              <a:buNone/>
            </a:pPr>
            <a:r>
              <a:rPr lang="es-CO" dirty="0" smtClean="0">
                <a:solidFill>
                  <a:srgbClr val="FFFF00"/>
                </a:solidFill>
              </a:rPr>
              <a:t>Si </a:t>
            </a:r>
            <a:r>
              <a:rPr lang="es-CO" dirty="0">
                <a:solidFill>
                  <a:srgbClr val="FFFF00"/>
                </a:solidFill>
              </a:rPr>
              <a:t>la Ley de Dios permanece vigente e inalterable, y si el séptimo día jamás ha dejado de ser el sábado del Señor, surge una pregunta inevitable: </a:t>
            </a:r>
            <a:endParaRPr lang="es-CO" dirty="0" smtClean="0">
              <a:solidFill>
                <a:srgbClr val="FFFF00"/>
              </a:solidFill>
            </a:endParaRPr>
          </a:p>
          <a:p>
            <a:pPr marL="400050" lvl="1" indent="0">
              <a:buNone/>
            </a:pPr>
            <a:endParaRPr lang="es-CO" sz="3300" b="1" dirty="0" smtClean="0">
              <a:solidFill>
                <a:srgbClr val="FFFF00"/>
              </a:solidFill>
            </a:endParaRPr>
          </a:p>
          <a:p>
            <a:pPr marL="400050" lvl="1" indent="0">
              <a:buNone/>
            </a:pPr>
            <a:r>
              <a:rPr lang="es-CO" sz="3300" b="1" dirty="0" smtClean="0">
                <a:solidFill>
                  <a:srgbClr val="FFFF00"/>
                </a:solidFill>
              </a:rPr>
              <a:t>¿</a:t>
            </a:r>
            <a:r>
              <a:rPr lang="es-CO" sz="3300" b="1" dirty="0">
                <a:solidFill>
                  <a:srgbClr val="FFFF00"/>
                </a:solidFill>
              </a:rPr>
              <a:t>Por qué la mayoría de las profesas iglesias cristianas observa el domingo? ¿A qué obedece esta situación? ¿Existe una razón válida para guardar el domingo en vez del sábado</a:t>
            </a:r>
            <a:r>
              <a:rPr lang="es-CO" sz="3300" b="1" dirty="0" smtClean="0">
                <a:solidFill>
                  <a:srgbClr val="FFFF00"/>
                </a:solidFill>
              </a:rPr>
              <a:t>?</a:t>
            </a:r>
          </a:p>
          <a:p>
            <a:pPr marL="0" indent="0">
              <a:buNone/>
            </a:pPr>
            <a:r>
              <a:rPr lang="es-CO" dirty="0" smtClean="0">
                <a:solidFill>
                  <a:srgbClr val="FFFF00"/>
                </a:solidFill>
              </a:rPr>
              <a:t> </a:t>
            </a:r>
            <a:r>
              <a:rPr lang="es-CO" dirty="0">
                <a:solidFill>
                  <a:srgbClr val="FFFF00"/>
                </a:solidFill>
              </a:rPr>
              <a:t>Bueno, </a:t>
            </a:r>
            <a:r>
              <a:rPr lang="es-CO" dirty="0" smtClean="0">
                <a:solidFill>
                  <a:srgbClr val="FFFF00"/>
                </a:solidFill>
              </a:rPr>
              <a:t>¡conforme </a:t>
            </a:r>
            <a:r>
              <a:rPr lang="es-CO" dirty="0">
                <a:solidFill>
                  <a:srgbClr val="FFFF00"/>
                </a:solidFill>
              </a:rPr>
              <a:t>a las Escrituras sabemos que razón bíblica no </a:t>
            </a:r>
            <a:r>
              <a:rPr lang="es-CO" dirty="0" smtClean="0">
                <a:solidFill>
                  <a:srgbClr val="FFFF00"/>
                </a:solidFill>
              </a:rPr>
              <a:t>existe!. </a:t>
            </a:r>
            <a:r>
              <a:rPr lang="es-CO" dirty="0">
                <a:solidFill>
                  <a:srgbClr val="FFFF00"/>
                </a:solidFill>
              </a:rPr>
              <a:t>A continuación, veremos un pequeño resumen histórico del cambio en la observancia del día de reposo, tratando sólo los aspectos de más relevancia para nuestro estudio</a:t>
            </a:r>
            <a:r>
              <a:rPr lang="es-CO" dirty="0" smtClean="0">
                <a:solidFill>
                  <a:srgbClr val="FFFF00"/>
                </a:solidFill>
              </a:rPr>
              <a:t>. </a:t>
            </a:r>
            <a:r>
              <a:rPr lang="es-CO" b="1" dirty="0" smtClean="0">
                <a:solidFill>
                  <a:srgbClr val="FFFF00"/>
                </a:solidFill>
              </a:rPr>
              <a:t>LA </a:t>
            </a:r>
            <a:r>
              <a:rPr lang="es-CO" b="1" dirty="0">
                <a:solidFill>
                  <a:srgbClr val="FFFF00"/>
                </a:solidFill>
              </a:rPr>
              <a:t>HISTORIA DEL CAMBIO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55356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  <a:solidFill>
            <a:schemeClr val="accent4">
              <a:lumMod val="5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chemeClr val="bg1"/>
                </a:solidFill>
              </a:rPr>
              <a:t>Muchos </a:t>
            </a:r>
            <a:r>
              <a:rPr lang="es-CO" dirty="0">
                <a:solidFill>
                  <a:schemeClr val="bg1"/>
                </a:solidFill>
              </a:rPr>
              <a:t>versículos en la Biblia </a:t>
            </a:r>
            <a:r>
              <a:rPr lang="es-CO" dirty="0" smtClean="0">
                <a:solidFill>
                  <a:schemeClr val="bg1"/>
                </a:solidFill>
              </a:rPr>
              <a:t>ordenan </a:t>
            </a:r>
            <a:r>
              <a:rPr lang="es-CO" dirty="0">
                <a:solidFill>
                  <a:schemeClr val="bg1"/>
                </a:solidFill>
              </a:rPr>
              <a:t>santificar el sábado. Pero la gran mayoría de las religiones observa el domingo.</a:t>
            </a:r>
          </a:p>
          <a:p>
            <a:pPr marL="800100" lvl="2" indent="0">
              <a:buNone/>
            </a:pPr>
            <a:endParaRPr lang="es-CO" dirty="0" smtClean="0"/>
          </a:p>
          <a:p>
            <a:pPr marL="800100" lvl="2" indent="0">
              <a:buNone/>
            </a:pPr>
            <a:r>
              <a:rPr lang="es-CO" sz="3200" dirty="0" smtClean="0">
                <a:solidFill>
                  <a:srgbClr val="FFFF00"/>
                </a:solidFill>
              </a:rPr>
              <a:t>El </a:t>
            </a:r>
            <a:r>
              <a:rPr lang="es-CO" sz="3200" dirty="0">
                <a:solidFill>
                  <a:srgbClr val="FFFF00"/>
                </a:solidFill>
              </a:rPr>
              <a:t>domingo no esta en la ley de </a:t>
            </a:r>
            <a:r>
              <a:rPr lang="es-CO" sz="3200" dirty="0" smtClean="0">
                <a:solidFill>
                  <a:srgbClr val="FFFF00"/>
                </a:solidFill>
              </a:rPr>
              <a:t>Dios, y muchos </a:t>
            </a:r>
            <a:r>
              <a:rPr lang="es-CO" sz="3200" dirty="0">
                <a:solidFill>
                  <a:srgbClr val="FFFF00"/>
                </a:solidFill>
              </a:rPr>
              <a:t>cristianos que observan el domingo quisieran leer en su Biblia “</a:t>
            </a:r>
            <a:r>
              <a:rPr lang="es-CO" sz="3200" b="1" dirty="0">
                <a:solidFill>
                  <a:srgbClr val="FFFF00"/>
                </a:solidFill>
              </a:rPr>
              <a:t>Santificad el Domingo</a:t>
            </a:r>
            <a:r>
              <a:rPr lang="es-CO" sz="3200" dirty="0">
                <a:solidFill>
                  <a:srgbClr val="FFFF00"/>
                </a:solidFill>
              </a:rPr>
              <a:t>”, pero no lo encontraran. </a:t>
            </a:r>
            <a:r>
              <a:rPr lang="es-CO" sz="3200" dirty="0" smtClean="0">
                <a:solidFill>
                  <a:srgbClr val="FFFF00"/>
                </a:solidFill>
              </a:rPr>
              <a:t>¿Por qué? Sencillamente por que El </a:t>
            </a:r>
            <a:r>
              <a:rPr lang="es-CO" sz="3200" dirty="0">
                <a:solidFill>
                  <a:srgbClr val="FFFF00"/>
                </a:solidFill>
              </a:rPr>
              <a:t>domingo no es una ordenanza </a:t>
            </a:r>
            <a:r>
              <a:rPr lang="es-CO" sz="3200" dirty="0" smtClean="0">
                <a:solidFill>
                  <a:srgbClr val="FFFF00"/>
                </a:solidFill>
              </a:rPr>
              <a:t>bíblica, </a:t>
            </a:r>
            <a:r>
              <a:rPr lang="es-CO" sz="3200" dirty="0">
                <a:solidFill>
                  <a:srgbClr val="FFFF00"/>
                </a:solidFill>
              </a:rPr>
              <a:t>es solo una tradición.</a:t>
            </a:r>
          </a:p>
        </p:txBody>
      </p:sp>
    </p:spTree>
    <p:extLst>
      <p:ext uri="{BB962C8B-B14F-4D97-AF65-F5344CB8AC3E}">
        <p14:creationId xmlns:p14="http://schemas.microsoft.com/office/powerpoint/2010/main" val="3638112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5194920" cy="3168352"/>
          </a:xfrm>
          <a:solidFill>
            <a:schemeClr val="accent4">
              <a:lumMod val="5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rgbClr val="FFFF00"/>
                </a:solidFill>
              </a:rPr>
              <a:t>El mandamiento dice: «Acuérdate </a:t>
            </a:r>
            <a:r>
              <a:rPr lang="es-CO" dirty="0">
                <a:solidFill>
                  <a:srgbClr val="FFFF00"/>
                </a:solidFill>
              </a:rPr>
              <a:t>del sábado para santificarlo</a:t>
            </a:r>
            <a:r>
              <a:rPr lang="es-CO" dirty="0" smtClean="0">
                <a:solidFill>
                  <a:srgbClr val="FFFF00"/>
                </a:solidFill>
              </a:rPr>
              <a:t>. </a:t>
            </a:r>
            <a:r>
              <a:rPr lang="es-CO" dirty="0">
                <a:solidFill>
                  <a:srgbClr val="FFFF00"/>
                </a:solidFill>
              </a:rPr>
              <a:t>9 Seis días trabajarás y harás toda tu obra</a:t>
            </a:r>
            <a:r>
              <a:rPr lang="es-CO" dirty="0" smtClean="0">
                <a:solidFill>
                  <a:srgbClr val="FFFF00"/>
                </a:solidFill>
              </a:rPr>
              <a:t>, </a:t>
            </a:r>
            <a:r>
              <a:rPr lang="es-CO" dirty="0">
                <a:solidFill>
                  <a:srgbClr val="FFFF00"/>
                </a:solidFill>
              </a:rPr>
              <a:t>10 pero el séptimo día es de reposo para Jehová, tu Dios; no hagas en él obra alguna</a:t>
            </a:r>
            <a:r>
              <a:rPr lang="es-CO" dirty="0" smtClean="0">
                <a:solidFill>
                  <a:srgbClr val="FFFF00"/>
                </a:solidFill>
              </a:rPr>
              <a:t>, </a:t>
            </a:r>
            <a:r>
              <a:rPr lang="es-CO" dirty="0">
                <a:solidFill>
                  <a:srgbClr val="FFFF00"/>
                </a:solidFill>
              </a:rPr>
              <a:t>tú, ni tu hijo, ni tu hija, ni tu siervo, ni tu criada, ni tu bestia, ni el extranjero que está dentro de tus puertas</a:t>
            </a:r>
            <a:r>
              <a:rPr lang="es-CO" dirty="0" smtClean="0">
                <a:solidFill>
                  <a:srgbClr val="FFFF00"/>
                </a:solidFill>
              </a:rPr>
              <a:t>, </a:t>
            </a:r>
            <a:endParaRPr lang="es-CO" dirty="0">
              <a:solidFill>
                <a:srgbClr val="FFFF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3" y="260648"/>
            <a:ext cx="2800325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7544" y="4149080"/>
            <a:ext cx="8200924" cy="2246769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es-CO" sz="2800" b="1" dirty="0">
                <a:solidFill>
                  <a:srgbClr val="FFFF00"/>
                </a:solidFill>
              </a:rPr>
              <a:t>11 porque en seis días hizo Jehová los cielos y la tierra, el mar, y todas las cosas que en ellos hay, y reposó en el séptimo día; por tanto, Jehová bendijo el sábado y lo </a:t>
            </a:r>
            <a:r>
              <a:rPr lang="es-CO" sz="2800" b="1" dirty="0" smtClean="0">
                <a:solidFill>
                  <a:srgbClr val="FFFF00"/>
                </a:solidFill>
              </a:rPr>
              <a:t>santificó». </a:t>
            </a:r>
          </a:p>
          <a:p>
            <a:r>
              <a:rPr lang="es-CO" sz="2800" b="1" dirty="0" smtClean="0">
                <a:solidFill>
                  <a:srgbClr val="FFFF00"/>
                </a:solidFill>
              </a:rPr>
              <a:t>Los seis días para trabajar son de domingo a viernes.</a:t>
            </a:r>
            <a:endParaRPr lang="es-CO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91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  <a:solidFill>
            <a:schemeClr val="accent4">
              <a:lumMod val="5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rgbClr val="FFFF00"/>
                </a:solidFill>
              </a:rPr>
              <a:t>Existen </a:t>
            </a:r>
            <a:r>
              <a:rPr lang="es-CO" dirty="0">
                <a:solidFill>
                  <a:srgbClr val="FFFF00"/>
                </a:solidFill>
              </a:rPr>
              <a:t>algunos </a:t>
            </a:r>
            <a:r>
              <a:rPr lang="es-CO" dirty="0" smtClean="0">
                <a:solidFill>
                  <a:srgbClr val="FFFF00"/>
                </a:solidFill>
              </a:rPr>
              <a:t>versículos </a:t>
            </a:r>
            <a:r>
              <a:rPr lang="es-CO" dirty="0">
                <a:solidFill>
                  <a:srgbClr val="FFFF00"/>
                </a:solidFill>
              </a:rPr>
              <a:t>en el Nuevo Testamento en que se menciona el domingo, y su nombre Bíblico es: </a:t>
            </a:r>
            <a:endParaRPr lang="es-CO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s-CO" sz="3300" b="1" u="sng" dirty="0" smtClean="0">
                <a:solidFill>
                  <a:schemeClr val="bg1"/>
                </a:solidFill>
              </a:rPr>
              <a:t>Primer </a:t>
            </a:r>
            <a:r>
              <a:rPr lang="es-CO" sz="3300" b="1" u="sng" dirty="0">
                <a:solidFill>
                  <a:schemeClr val="bg1"/>
                </a:solidFill>
              </a:rPr>
              <a:t>día de la </a:t>
            </a:r>
            <a:r>
              <a:rPr lang="es-CO" sz="3300" b="1" u="sng" dirty="0" smtClean="0">
                <a:solidFill>
                  <a:schemeClr val="bg1"/>
                </a:solidFill>
              </a:rPr>
              <a:t>Semana</a:t>
            </a:r>
            <a:r>
              <a:rPr lang="es-CO" dirty="0" smtClean="0">
                <a:solidFill>
                  <a:schemeClr val="bg1"/>
                </a:solidFill>
              </a:rPr>
              <a:t>. </a:t>
            </a:r>
          </a:p>
          <a:p>
            <a:pPr marL="0" indent="0">
              <a:buNone/>
            </a:pPr>
            <a:r>
              <a:rPr lang="es-CO" dirty="0" smtClean="0">
                <a:solidFill>
                  <a:srgbClr val="FFFF00"/>
                </a:solidFill>
              </a:rPr>
              <a:t>Veamos </a:t>
            </a:r>
            <a:r>
              <a:rPr lang="es-CO" dirty="0">
                <a:solidFill>
                  <a:srgbClr val="FFFF00"/>
                </a:solidFill>
              </a:rPr>
              <a:t>estos textos a la luz de la Biblia: </a:t>
            </a:r>
            <a:r>
              <a:rPr lang="es-CO" dirty="0" smtClean="0">
                <a:solidFill>
                  <a:srgbClr val="FFFF00"/>
                </a:solidFill>
              </a:rPr>
              <a:t> Y aparecen no </a:t>
            </a:r>
            <a:r>
              <a:rPr lang="es-CO" dirty="0">
                <a:solidFill>
                  <a:srgbClr val="FFFF00"/>
                </a:solidFill>
              </a:rPr>
              <a:t>como día de descanso, bendito ni santificado. Como en el caso del sábado</a:t>
            </a:r>
            <a:r>
              <a:rPr lang="es-CO" dirty="0" smtClean="0">
                <a:solidFill>
                  <a:srgbClr val="FFFF00"/>
                </a:solidFill>
              </a:rPr>
              <a:t>. Sino como «primer día de la semana», así como aparece en el mandamiento.</a:t>
            </a:r>
            <a:endParaRPr lang="es-CO" dirty="0">
              <a:solidFill>
                <a:srgbClr val="FFFF00"/>
              </a:solidFill>
            </a:endParaRPr>
          </a:p>
          <a:p>
            <a:pPr marL="400050" lvl="1" indent="0">
              <a:buNone/>
            </a:pPr>
            <a:endParaRPr lang="es-CO" sz="3000" b="1" u="sng" dirty="0" smtClean="0">
              <a:solidFill>
                <a:srgbClr val="FFFF00"/>
              </a:solidFill>
            </a:endParaRPr>
          </a:p>
          <a:p>
            <a:pPr marL="400050" lvl="1" indent="0">
              <a:buNone/>
            </a:pPr>
            <a:r>
              <a:rPr lang="es-CO" sz="3000" b="1" u="sng" dirty="0" smtClean="0">
                <a:solidFill>
                  <a:schemeClr val="bg1"/>
                </a:solidFill>
              </a:rPr>
              <a:t>Mateo </a:t>
            </a:r>
            <a:r>
              <a:rPr lang="es-CO" sz="3000" b="1" u="sng" dirty="0">
                <a:solidFill>
                  <a:schemeClr val="bg1"/>
                </a:solidFill>
              </a:rPr>
              <a:t>28:1 </a:t>
            </a:r>
            <a:r>
              <a:rPr lang="es-CO" sz="3000" b="1" u="sng" dirty="0" smtClean="0">
                <a:solidFill>
                  <a:schemeClr val="bg1"/>
                </a:solidFill>
              </a:rPr>
              <a:t>2</a:t>
            </a:r>
            <a:r>
              <a:rPr lang="es-CO" dirty="0">
                <a:solidFill>
                  <a:srgbClr val="FFFF00"/>
                </a:solidFill>
              </a:rPr>
              <a:t>. Pasado el sábado, al amanecer del </a:t>
            </a:r>
            <a:r>
              <a:rPr lang="es-CO" u="sng" dirty="0" smtClean="0">
                <a:solidFill>
                  <a:srgbClr val="FFFF00"/>
                </a:solidFill>
              </a:rPr>
              <a:t>PRIMER DÍA DE LA SEMANA</a:t>
            </a:r>
            <a:r>
              <a:rPr lang="es-CO" dirty="0" smtClean="0">
                <a:solidFill>
                  <a:srgbClr val="FFFF00"/>
                </a:solidFill>
              </a:rPr>
              <a:t>, </a:t>
            </a:r>
            <a:r>
              <a:rPr lang="es-CO" dirty="0">
                <a:solidFill>
                  <a:srgbClr val="FFFF00"/>
                </a:solidFill>
              </a:rPr>
              <a:t>fueron María Magdalena y la otra María a ver el </a:t>
            </a:r>
            <a:r>
              <a:rPr lang="es-CO" dirty="0" smtClean="0">
                <a:solidFill>
                  <a:srgbClr val="FFFF00"/>
                </a:solidFill>
              </a:rPr>
              <a:t>sepulcro. </a:t>
            </a:r>
            <a:r>
              <a:rPr lang="es-CO" dirty="0">
                <a:solidFill>
                  <a:srgbClr val="FFFF00"/>
                </a:solidFill>
              </a:rPr>
              <a:t>2 De pronto hubo un gran terremoto, porque un ángel del Señor descendió del cielo y, acercándose, removió la piedra y se sentó sobre ella. </a:t>
            </a:r>
            <a:endParaRPr lang="es-CO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189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  <a:solidFill>
            <a:schemeClr val="accent4">
              <a:lumMod val="5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b="1" u="sng" dirty="0">
                <a:solidFill>
                  <a:schemeClr val="bg1"/>
                </a:solidFill>
              </a:rPr>
              <a:t>Marcos </a:t>
            </a:r>
            <a:r>
              <a:rPr lang="es-CO" b="1" u="sng" dirty="0" smtClean="0">
                <a:solidFill>
                  <a:schemeClr val="bg1"/>
                </a:solidFill>
              </a:rPr>
              <a:t>16:1,2</a:t>
            </a:r>
            <a:r>
              <a:rPr lang="es-CO" dirty="0" smtClean="0">
                <a:solidFill>
                  <a:schemeClr val="bg1"/>
                </a:solidFill>
              </a:rPr>
              <a:t>. </a:t>
            </a:r>
            <a:r>
              <a:rPr lang="es-CO" dirty="0" smtClean="0">
                <a:solidFill>
                  <a:srgbClr val="FFFF00"/>
                </a:solidFill>
              </a:rPr>
              <a:t>Cuando </a:t>
            </a:r>
            <a:r>
              <a:rPr lang="es-CO" dirty="0">
                <a:solidFill>
                  <a:srgbClr val="FFFF00"/>
                </a:solidFill>
              </a:rPr>
              <a:t>pasó el sábado, María Magdalena, María la madre de Jacobo, y Salomé, compraron especias aromáticas para ir a ungirlo</a:t>
            </a:r>
            <a:r>
              <a:rPr lang="es-CO" dirty="0" smtClean="0">
                <a:solidFill>
                  <a:srgbClr val="FFFF00"/>
                </a:solidFill>
              </a:rPr>
              <a:t>. </a:t>
            </a:r>
            <a:r>
              <a:rPr lang="es-CO" dirty="0">
                <a:solidFill>
                  <a:srgbClr val="FFFF00"/>
                </a:solidFill>
              </a:rPr>
              <a:t>2 Muy de mañana, el </a:t>
            </a:r>
            <a:r>
              <a:rPr lang="es-CO" u="sng" dirty="0" smtClean="0">
                <a:solidFill>
                  <a:srgbClr val="FFFF00"/>
                </a:solidFill>
              </a:rPr>
              <a:t>PRIMER DÍA DE LA SEMANA</a:t>
            </a:r>
            <a:r>
              <a:rPr lang="es-CO" dirty="0" smtClean="0">
                <a:solidFill>
                  <a:srgbClr val="FFFF00"/>
                </a:solidFill>
              </a:rPr>
              <a:t>, </a:t>
            </a:r>
            <a:r>
              <a:rPr lang="es-CO" dirty="0">
                <a:solidFill>
                  <a:srgbClr val="FFFF00"/>
                </a:solidFill>
              </a:rPr>
              <a:t>vinieron al sepulcro, recién salido el sol</a:t>
            </a:r>
            <a:r>
              <a:rPr lang="es-CO" dirty="0" smtClean="0">
                <a:solidFill>
                  <a:srgbClr val="FFFF00"/>
                </a:solidFill>
              </a:rPr>
              <a:t>.</a:t>
            </a:r>
          </a:p>
          <a:p>
            <a:pPr marL="0" indent="0">
              <a:buNone/>
            </a:pPr>
            <a:endParaRPr lang="es-CO" b="1" u="sng" dirty="0" smtClean="0">
              <a:solidFill>
                <a:schemeClr val="bg1"/>
              </a:solidFill>
            </a:endParaRPr>
          </a:p>
          <a:p>
            <a:pPr marL="400050" lvl="1" indent="0">
              <a:buNone/>
            </a:pPr>
            <a:r>
              <a:rPr lang="es-CO" b="1" u="sng" dirty="0" smtClean="0">
                <a:solidFill>
                  <a:schemeClr val="bg1"/>
                </a:solidFill>
              </a:rPr>
              <a:t>Marcos </a:t>
            </a:r>
            <a:r>
              <a:rPr lang="es-CO" b="1" u="sng" dirty="0">
                <a:solidFill>
                  <a:schemeClr val="bg1"/>
                </a:solidFill>
              </a:rPr>
              <a:t>16:9</a:t>
            </a:r>
            <a:r>
              <a:rPr lang="es-CO" dirty="0">
                <a:solidFill>
                  <a:srgbClr val="FFFF00"/>
                </a:solidFill>
              </a:rPr>
              <a:t>. Habiendo, pues, resucitado Jesús por la mañana, el </a:t>
            </a:r>
            <a:r>
              <a:rPr lang="es-CO" u="sng" dirty="0" smtClean="0">
                <a:solidFill>
                  <a:srgbClr val="FFFF00"/>
                </a:solidFill>
              </a:rPr>
              <a:t>PRIMER DÍA DE LA SEMANA</a:t>
            </a:r>
            <a:r>
              <a:rPr lang="es-CO" dirty="0" smtClean="0">
                <a:solidFill>
                  <a:srgbClr val="FFFF00"/>
                </a:solidFill>
              </a:rPr>
              <a:t>, </a:t>
            </a:r>
            <a:r>
              <a:rPr lang="es-CO" dirty="0">
                <a:solidFill>
                  <a:srgbClr val="FFFF00"/>
                </a:solidFill>
              </a:rPr>
              <a:t>apareció primeramente a María Magdalena, de quien había echado siete </a:t>
            </a:r>
            <a:r>
              <a:rPr lang="es-CO" dirty="0" smtClean="0">
                <a:solidFill>
                  <a:srgbClr val="FFFF00"/>
                </a:solidFill>
              </a:rPr>
              <a:t>demonio</a:t>
            </a:r>
          </a:p>
          <a:p>
            <a:pPr marL="0" indent="0">
              <a:buNone/>
            </a:pPr>
            <a:endParaRPr lang="es-CO" b="1" u="sng" dirty="0" smtClean="0">
              <a:solidFill>
                <a:schemeClr val="bg1"/>
              </a:solidFill>
            </a:endParaRPr>
          </a:p>
          <a:p>
            <a:pPr marL="400050" lvl="1" indent="0">
              <a:buNone/>
            </a:pPr>
            <a:r>
              <a:rPr lang="es-CO" b="1" u="sng" dirty="0" smtClean="0">
                <a:solidFill>
                  <a:schemeClr val="bg1"/>
                </a:solidFill>
              </a:rPr>
              <a:t>Lucas 24:1</a:t>
            </a:r>
            <a:r>
              <a:rPr lang="es-CO" b="1" dirty="0" smtClean="0">
                <a:solidFill>
                  <a:schemeClr val="bg1"/>
                </a:solidFill>
              </a:rPr>
              <a:t>. </a:t>
            </a:r>
            <a:r>
              <a:rPr lang="es-CO" dirty="0" smtClean="0">
                <a:solidFill>
                  <a:srgbClr val="FFFF00"/>
                </a:solidFill>
              </a:rPr>
              <a:t>El </a:t>
            </a:r>
            <a:r>
              <a:rPr lang="es-CO" u="sng" dirty="0" smtClean="0">
                <a:solidFill>
                  <a:srgbClr val="FFFF00"/>
                </a:solidFill>
              </a:rPr>
              <a:t>PRIMER DÍA DE LA SEMANA</a:t>
            </a:r>
            <a:r>
              <a:rPr lang="es-CO" dirty="0" smtClean="0">
                <a:solidFill>
                  <a:srgbClr val="FFFF00"/>
                </a:solidFill>
              </a:rPr>
              <a:t>, </a:t>
            </a:r>
            <a:r>
              <a:rPr lang="es-CO" dirty="0">
                <a:solidFill>
                  <a:srgbClr val="FFFF00"/>
                </a:solidFill>
              </a:rPr>
              <a:t>muy de mañana, fueron al sepulcro llevando las especias aromáticas que habían preparado, y algunas otras mujeres con </a:t>
            </a:r>
            <a:r>
              <a:rPr lang="es-CO" dirty="0" smtClean="0">
                <a:solidFill>
                  <a:srgbClr val="FFFF00"/>
                </a:solidFill>
              </a:rPr>
              <a:t>ellas.</a:t>
            </a:r>
            <a:endParaRPr lang="es-CO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es-CO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819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76664"/>
          </a:xfrm>
          <a:solidFill>
            <a:schemeClr val="accent4">
              <a:lumMod val="5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b="1" u="sng" dirty="0" smtClean="0">
                <a:solidFill>
                  <a:schemeClr val="bg1"/>
                </a:solidFill>
              </a:rPr>
              <a:t>Juan </a:t>
            </a:r>
            <a:r>
              <a:rPr lang="es-CO" b="1" u="sng" dirty="0">
                <a:solidFill>
                  <a:schemeClr val="bg1"/>
                </a:solidFill>
              </a:rPr>
              <a:t>20:1</a:t>
            </a:r>
            <a:r>
              <a:rPr lang="es-CO" dirty="0"/>
              <a:t>. </a:t>
            </a:r>
            <a:r>
              <a:rPr lang="es-CO" dirty="0" smtClean="0">
                <a:solidFill>
                  <a:srgbClr val="FFFF00"/>
                </a:solidFill>
              </a:rPr>
              <a:t>El </a:t>
            </a:r>
            <a:r>
              <a:rPr lang="es-CO" u="sng" dirty="0" smtClean="0">
                <a:solidFill>
                  <a:srgbClr val="FFFF00"/>
                </a:solidFill>
              </a:rPr>
              <a:t>PRIMER DÍA DE LA SEMANA</a:t>
            </a:r>
            <a:r>
              <a:rPr lang="es-CO" dirty="0" smtClean="0">
                <a:solidFill>
                  <a:srgbClr val="FFFF00"/>
                </a:solidFill>
              </a:rPr>
              <a:t>, </a:t>
            </a:r>
            <a:r>
              <a:rPr lang="es-CO" dirty="0">
                <a:solidFill>
                  <a:srgbClr val="FFFF00"/>
                </a:solidFill>
              </a:rPr>
              <a:t>María Magdalena fue de mañana, siendo aún oscuro, al sepulcro, y vio quitada la piedra del </a:t>
            </a:r>
            <a:r>
              <a:rPr lang="es-CO" dirty="0" smtClean="0">
                <a:solidFill>
                  <a:srgbClr val="FFFF00"/>
                </a:solidFill>
              </a:rPr>
              <a:t>sepulcro.</a:t>
            </a:r>
            <a:endParaRPr lang="es-CO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es-CO" dirty="0" smtClean="0"/>
          </a:p>
          <a:p>
            <a:pPr marL="400050" lvl="1" indent="0">
              <a:buNone/>
            </a:pPr>
            <a:r>
              <a:rPr lang="es-CO" b="1" u="sng" dirty="0" smtClean="0">
                <a:solidFill>
                  <a:schemeClr val="bg1"/>
                </a:solidFill>
              </a:rPr>
              <a:t>Juan </a:t>
            </a:r>
            <a:r>
              <a:rPr lang="es-CO" b="1" u="sng" dirty="0" smtClean="0">
                <a:solidFill>
                  <a:schemeClr val="bg1"/>
                </a:solidFill>
              </a:rPr>
              <a:t>20:19, 26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FF00"/>
                </a:solidFill>
              </a:rPr>
              <a:t>Cuando </a:t>
            </a:r>
            <a:r>
              <a:rPr lang="es-CO" dirty="0">
                <a:solidFill>
                  <a:srgbClr val="FFFF00"/>
                </a:solidFill>
              </a:rPr>
              <a:t>llegó la noche de aquel mismo día, el </a:t>
            </a:r>
            <a:r>
              <a:rPr lang="es-CO" u="sng" dirty="0" smtClean="0">
                <a:solidFill>
                  <a:srgbClr val="FFFF00"/>
                </a:solidFill>
              </a:rPr>
              <a:t>PRIMERO DE LA SEMANA</a:t>
            </a:r>
            <a:r>
              <a:rPr lang="es-CO" dirty="0" smtClean="0">
                <a:solidFill>
                  <a:srgbClr val="FFFF00"/>
                </a:solidFill>
              </a:rPr>
              <a:t>, </a:t>
            </a:r>
            <a:r>
              <a:rPr lang="es-CO" dirty="0">
                <a:solidFill>
                  <a:srgbClr val="FFFF00"/>
                </a:solidFill>
              </a:rPr>
              <a:t>estando las puertas cerradas en el lugar donde los discípulos estaban reunidos por miedo de los judíos</a:t>
            </a:r>
            <a:r>
              <a:rPr lang="es-CO" dirty="0" smtClean="0">
                <a:solidFill>
                  <a:srgbClr val="FFFF00"/>
                </a:solidFill>
              </a:rPr>
              <a:t>, </a:t>
            </a:r>
            <a:r>
              <a:rPr lang="es-CO" dirty="0">
                <a:solidFill>
                  <a:srgbClr val="FFFF00"/>
                </a:solidFill>
              </a:rPr>
              <a:t>llegó Jesús y, puesto en medio, les dijo: </a:t>
            </a:r>
            <a:r>
              <a:rPr lang="es-CO" dirty="0" smtClean="0">
                <a:solidFill>
                  <a:srgbClr val="FFFF00"/>
                </a:solidFill>
              </a:rPr>
              <a:t>¡Paz </a:t>
            </a:r>
            <a:r>
              <a:rPr lang="es-CO" dirty="0">
                <a:solidFill>
                  <a:srgbClr val="FFFF00"/>
                </a:solidFill>
              </a:rPr>
              <a:t>a vosotros! </a:t>
            </a:r>
            <a:r>
              <a:rPr lang="es-CO" dirty="0" smtClean="0">
                <a:solidFill>
                  <a:srgbClr val="FFFF00"/>
                </a:solidFill>
              </a:rPr>
              <a:t> </a:t>
            </a:r>
            <a:r>
              <a:rPr lang="es-CO" dirty="0">
                <a:solidFill>
                  <a:srgbClr val="FFFF00"/>
                </a:solidFill>
              </a:rPr>
              <a:t>26 Ocho días después </a:t>
            </a:r>
            <a:r>
              <a:rPr lang="es-CO" dirty="0" smtClean="0">
                <a:solidFill>
                  <a:srgbClr val="FFFF00"/>
                </a:solidFill>
              </a:rPr>
              <a:t>(o sea el </a:t>
            </a:r>
            <a:r>
              <a:rPr lang="es-CO" u="sng" dirty="0" smtClean="0">
                <a:solidFill>
                  <a:srgbClr val="FFFF00"/>
                </a:solidFill>
              </a:rPr>
              <a:t>PRIMER DÍA DE LA SEMANA</a:t>
            </a:r>
            <a:r>
              <a:rPr lang="es-CO" dirty="0" smtClean="0">
                <a:solidFill>
                  <a:srgbClr val="FFFF00"/>
                </a:solidFill>
              </a:rPr>
              <a:t> siguiente) estaban </a:t>
            </a:r>
            <a:r>
              <a:rPr lang="es-CO" dirty="0">
                <a:solidFill>
                  <a:srgbClr val="FFFF00"/>
                </a:solidFill>
              </a:rPr>
              <a:t>otra vez sus discípulos dentro, y con ellos Tomás. Llegó Jesús, estando las puertas cerradas, se puso en medio y les dijo: </a:t>
            </a:r>
            <a:r>
              <a:rPr lang="es-CO" dirty="0" smtClean="0">
                <a:solidFill>
                  <a:srgbClr val="FFFF00"/>
                </a:solidFill>
              </a:rPr>
              <a:t>¡</a:t>
            </a:r>
            <a:r>
              <a:rPr lang="es-CO" dirty="0">
                <a:solidFill>
                  <a:srgbClr val="FFFF00"/>
                </a:solidFill>
              </a:rPr>
              <a:t>Paz a vosotros!</a:t>
            </a:r>
          </a:p>
        </p:txBody>
      </p:sp>
    </p:spTree>
    <p:extLst>
      <p:ext uri="{BB962C8B-B14F-4D97-AF65-F5344CB8AC3E}">
        <p14:creationId xmlns:p14="http://schemas.microsoft.com/office/powerpoint/2010/main" val="15397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chemeClr val="accent4">
              <a:lumMod val="5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b="1" u="sng" dirty="0">
                <a:solidFill>
                  <a:schemeClr val="bg1"/>
                </a:solidFill>
              </a:rPr>
              <a:t>Hechos 20:7</a:t>
            </a:r>
            <a:r>
              <a:rPr lang="es-CO" dirty="0">
                <a:solidFill>
                  <a:srgbClr val="FFFF00"/>
                </a:solidFill>
              </a:rPr>
              <a:t>. El </a:t>
            </a:r>
            <a:r>
              <a:rPr lang="es-CO" u="sng" dirty="0" smtClean="0">
                <a:solidFill>
                  <a:srgbClr val="FFFF00"/>
                </a:solidFill>
              </a:rPr>
              <a:t>PRIMER DÍA DE LA SEMANA</a:t>
            </a:r>
            <a:r>
              <a:rPr lang="es-CO" dirty="0" smtClean="0">
                <a:solidFill>
                  <a:srgbClr val="FFFF00"/>
                </a:solidFill>
              </a:rPr>
              <a:t>, </a:t>
            </a:r>
            <a:r>
              <a:rPr lang="es-CO" dirty="0">
                <a:solidFill>
                  <a:srgbClr val="FFFF00"/>
                </a:solidFill>
              </a:rPr>
              <a:t>reunidos los discípulos para partir el pan</a:t>
            </a:r>
            <a:r>
              <a:rPr lang="es-CO" dirty="0" smtClean="0">
                <a:solidFill>
                  <a:srgbClr val="FFFF00"/>
                </a:solidFill>
              </a:rPr>
              <a:t>, </a:t>
            </a:r>
            <a:r>
              <a:rPr lang="es-CO" dirty="0">
                <a:solidFill>
                  <a:srgbClr val="FFFF00"/>
                </a:solidFill>
              </a:rPr>
              <a:t>Pablo que tenía que salir al día siguiente, les enseñaba, y alargó el discurso hasta la medianoche.</a:t>
            </a:r>
          </a:p>
          <a:p>
            <a:pPr marL="400050" lvl="1" indent="0">
              <a:buNone/>
            </a:pPr>
            <a:endParaRPr lang="es-CO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s-CO" sz="3400" b="1" u="sng" dirty="0" smtClean="0">
                <a:solidFill>
                  <a:schemeClr val="bg1"/>
                </a:solidFill>
              </a:rPr>
              <a:t>I Corintios </a:t>
            </a:r>
            <a:r>
              <a:rPr lang="es-CO" sz="3400" b="1" u="sng" dirty="0">
                <a:solidFill>
                  <a:schemeClr val="bg1"/>
                </a:solidFill>
              </a:rPr>
              <a:t>16:2</a:t>
            </a:r>
            <a:r>
              <a:rPr lang="es-CO" sz="3400" dirty="0">
                <a:solidFill>
                  <a:srgbClr val="FFFF00"/>
                </a:solidFill>
              </a:rPr>
              <a:t>. Cada </a:t>
            </a:r>
            <a:r>
              <a:rPr lang="es-CO" sz="3400" u="sng" dirty="0" smtClean="0">
                <a:solidFill>
                  <a:srgbClr val="FFFF00"/>
                </a:solidFill>
              </a:rPr>
              <a:t>PRIMER DÍA DE LA SEMANA</a:t>
            </a:r>
            <a:r>
              <a:rPr lang="es-CO" sz="3400" dirty="0" smtClean="0">
                <a:solidFill>
                  <a:srgbClr val="FFFF00"/>
                </a:solidFill>
              </a:rPr>
              <a:t>, </a:t>
            </a:r>
            <a:r>
              <a:rPr lang="es-CO" sz="3400" dirty="0">
                <a:solidFill>
                  <a:srgbClr val="FFFF00"/>
                </a:solidFill>
              </a:rPr>
              <a:t>cada uno de vosotros ponga aparte algo, según haya prosperado, guardándolo, para que cuando yo llegue no se recojan entonces ofrendas.</a:t>
            </a:r>
          </a:p>
          <a:p>
            <a:pPr marL="0" indent="0">
              <a:buNone/>
            </a:pPr>
            <a:endParaRPr lang="es-CO" dirty="0" smtClean="0">
              <a:solidFill>
                <a:srgbClr val="FFFF00"/>
              </a:solidFill>
            </a:endParaRPr>
          </a:p>
          <a:p>
            <a:pPr marL="400050" lvl="1" indent="0">
              <a:buNone/>
            </a:pPr>
            <a:r>
              <a:rPr lang="es-CO" sz="3000" dirty="0" smtClean="0">
                <a:solidFill>
                  <a:schemeClr val="bg1"/>
                </a:solidFill>
              </a:rPr>
              <a:t>Note </a:t>
            </a:r>
            <a:r>
              <a:rPr lang="es-CO" sz="3000" dirty="0">
                <a:solidFill>
                  <a:schemeClr val="bg1"/>
                </a:solidFill>
              </a:rPr>
              <a:t>que a esos textos de Mateo, Marcos y Lucas no podemos de ninguna manera indicar que los discípulos y las mujeres seguidoras de Jesús atribuyesen algún valor sagrado al domingo, pues solo indican que su Maestro había resucitado.</a:t>
            </a:r>
          </a:p>
          <a:p>
            <a:endParaRPr lang="es-CO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61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chemeClr val="accent4">
              <a:lumMod val="5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3600" b="1" u="sng" dirty="0" smtClean="0">
                <a:solidFill>
                  <a:srgbClr val="FFFF00"/>
                </a:solidFill>
              </a:rPr>
              <a:t>Lucas1:1-4</a:t>
            </a:r>
            <a:r>
              <a:rPr lang="es-CO" dirty="0">
                <a:solidFill>
                  <a:schemeClr val="bg1"/>
                </a:solidFill>
              </a:rPr>
              <a:t>, dice</a:t>
            </a:r>
            <a:r>
              <a:rPr lang="es-CO" dirty="0" smtClean="0">
                <a:solidFill>
                  <a:schemeClr val="bg1"/>
                </a:solidFill>
              </a:rPr>
              <a:t>: Puesto </a:t>
            </a:r>
            <a:r>
              <a:rPr lang="es-CO" dirty="0">
                <a:solidFill>
                  <a:schemeClr val="bg1"/>
                </a:solidFill>
              </a:rPr>
              <a:t>que ya muchos han tratado de poner en orden la historia de las cosas que entre nosotros han sido ciertísimas</a:t>
            </a:r>
            <a:r>
              <a:rPr lang="es-CO" dirty="0" smtClean="0">
                <a:solidFill>
                  <a:schemeClr val="bg1"/>
                </a:solidFill>
              </a:rPr>
              <a:t>, </a:t>
            </a:r>
            <a:r>
              <a:rPr lang="es-CO" dirty="0">
                <a:solidFill>
                  <a:schemeClr val="bg1"/>
                </a:solidFill>
              </a:rPr>
              <a:t>2 tal como nos las enseñaron los que desde el principio las vieron con sus ojos y fueron ministros de la palabra</a:t>
            </a:r>
            <a:r>
              <a:rPr lang="es-CO" dirty="0" smtClean="0">
                <a:solidFill>
                  <a:schemeClr val="bg1"/>
                </a:solidFill>
              </a:rPr>
              <a:t>, </a:t>
            </a:r>
            <a:r>
              <a:rPr lang="es-CO" dirty="0">
                <a:solidFill>
                  <a:schemeClr val="bg1"/>
                </a:solidFill>
              </a:rPr>
              <a:t>3 me ha parecido también a mí, después de haber investigado con diligencia todas las cosas desde su origen, escribírtelas por orden, excelentísimo Teófilo</a:t>
            </a:r>
            <a:r>
              <a:rPr lang="es-CO" dirty="0" smtClean="0">
                <a:solidFill>
                  <a:schemeClr val="bg1"/>
                </a:solidFill>
              </a:rPr>
              <a:t>, </a:t>
            </a:r>
            <a:r>
              <a:rPr lang="es-CO" dirty="0">
                <a:solidFill>
                  <a:schemeClr val="bg1"/>
                </a:solidFill>
              </a:rPr>
              <a:t>4 para que conozcas bien la verdad de las cosas en las cuales has sido </a:t>
            </a:r>
            <a:r>
              <a:rPr lang="es-CO" dirty="0" smtClean="0">
                <a:solidFill>
                  <a:schemeClr val="bg1"/>
                </a:solidFill>
              </a:rPr>
              <a:t>instruido.</a:t>
            </a:r>
          </a:p>
          <a:p>
            <a:pPr marL="0" indent="0">
              <a:buNone/>
            </a:pPr>
            <a:r>
              <a:rPr lang="es-CO" dirty="0" smtClean="0">
                <a:solidFill>
                  <a:schemeClr val="bg1"/>
                </a:solidFill>
              </a:rPr>
              <a:t> </a:t>
            </a:r>
          </a:p>
          <a:p>
            <a:pPr marL="400050" lvl="1" indent="0">
              <a:buNone/>
            </a:pPr>
            <a:r>
              <a:rPr lang="es-CO" sz="3300" dirty="0" smtClean="0">
                <a:solidFill>
                  <a:schemeClr val="bg1"/>
                </a:solidFill>
              </a:rPr>
              <a:t>Lo que dice Lucas aquí es que </a:t>
            </a:r>
            <a:r>
              <a:rPr lang="es-CO" sz="3300" dirty="0">
                <a:solidFill>
                  <a:schemeClr val="bg1"/>
                </a:solidFill>
              </a:rPr>
              <a:t>investiguemos sus verdades para conocerlas bien. Pero no dice que el domingo era </a:t>
            </a:r>
            <a:r>
              <a:rPr lang="es-CO" sz="3300" dirty="0" smtClean="0">
                <a:solidFill>
                  <a:schemeClr val="bg1"/>
                </a:solidFill>
              </a:rPr>
              <a:t>santo, cuando escribió su Evangelio por el año 63.</a:t>
            </a:r>
            <a:endParaRPr lang="es-CO" sz="33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s-CO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s-CO" dirty="0" smtClean="0">
                <a:solidFill>
                  <a:schemeClr val="bg1"/>
                </a:solidFill>
              </a:rPr>
              <a:t>El </a:t>
            </a:r>
            <a:r>
              <a:rPr lang="es-CO" dirty="0">
                <a:solidFill>
                  <a:schemeClr val="bg1"/>
                </a:solidFill>
              </a:rPr>
              <a:t>apóstol Pablo escribió mucho sobre la resurrección de Jesús, pero no dice que este evento cambio la observancia del sábado al domingo</a:t>
            </a:r>
            <a:r>
              <a:rPr lang="es-CO" dirty="0" smtClean="0">
                <a:solidFill>
                  <a:schemeClr val="bg1"/>
                </a:solidFill>
              </a:rPr>
              <a:t>.</a:t>
            </a:r>
            <a:endParaRPr lang="es-CO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678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  <a:solidFill>
            <a:schemeClr val="accent4">
              <a:lumMod val="50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rgbClr val="FFFF00"/>
                </a:solidFill>
              </a:rPr>
              <a:t>Como </a:t>
            </a:r>
            <a:r>
              <a:rPr lang="es-CO" dirty="0">
                <a:solidFill>
                  <a:srgbClr val="FFFF00"/>
                </a:solidFill>
              </a:rPr>
              <a:t>no hay un </a:t>
            </a:r>
            <a:r>
              <a:rPr lang="es-CO" dirty="0" smtClean="0">
                <a:solidFill>
                  <a:srgbClr val="FFFF00"/>
                </a:solidFill>
              </a:rPr>
              <a:t>solo versículo </a:t>
            </a:r>
            <a:r>
              <a:rPr lang="es-CO" dirty="0">
                <a:solidFill>
                  <a:srgbClr val="FFFF00"/>
                </a:solidFill>
              </a:rPr>
              <a:t>que ordene la observancia del domingo como </a:t>
            </a:r>
            <a:r>
              <a:rPr lang="es-CO" dirty="0" smtClean="0">
                <a:solidFill>
                  <a:srgbClr val="FFFF00"/>
                </a:solidFill>
              </a:rPr>
              <a:t>día </a:t>
            </a:r>
            <a:r>
              <a:rPr lang="es-CO" dirty="0">
                <a:solidFill>
                  <a:srgbClr val="FFFF00"/>
                </a:solidFill>
              </a:rPr>
              <a:t>de reposo , se hace evidente que la </a:t>
            </a:r>
            <a:r>
              <a:rPr lang="es-CO" dirty="0" smtClean="0">
                <a:solidFill>
                  <a:srgbClr val="FFFF00"/>
                </a:solidFill>
              </a:rPr>
              <a:t>mayoría </a:t>
            </a:r>
            <a:r>
              <a:rPr lang="es-CO" dirty="0">
                <a:solidFill>
                  <a:srgbClr val="FFFF00"/>
                </a:solidFill>
              </a:rPr>
              <a:t>va a la iglesia en ese </a:t>
            </a:r>
            <a:r>
              <a:rPr lang="es-CO" dirty="0" smtClean="0">
                <a:solidFill>
                  <a:srgbClr val="FFFF00"/>
                </a:solidFill>
              </a:rPr>
              <a:t>día </a:t>
            </a:r>
            <a:r>
              <a:rPr lang="es-CO" dirty="0">
                <a:solidFill>
                  <a:srgbClr val="FFFF00"/>
                </a:solidFill>
              </a:rPr>
              <a:t>por </a:t>
            </a:r>
            <a:r>
              <a:rPr lang="es-CO" dirty="0" smtClean="0">
                <a:solidFill>
                  <a:srgbClr val="FFFF00"/>
                </a:solidFill>
              </a:rPr>
              <a:t>tradición.</a:t>
            </a:r>
            <a:endParaRPr lang="es-CO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s-CO" dirty="0" smtClean="0">
                <a:solidFill>
                  <a:srgbClr val="FFFF00"/>
                </a:solidFill>
              </a:rPr>
              <a:t>Si </a:t>
            </a:r>
            <a:r>
              <a:rPr lang="es-CO" dirty="0">
                <a:solidFill>
                  <a:srgbClr val="FFFF00"/>
                </a:solidFill>
              </a:rPr>
              <a:t>Cristo mismo NO cambio la observancia del sábado para el domingo. ¿Como sucedió</a:t>
            </a:r>
            <a:r>
              <a:rPr lang="es-CO" dirty="0" smtClean="0">
                <a:solidFill>
                  <a:srgbClr val="FFFF00"/>
                </a:solidFill>
              </a:rPr>
              <a:t>?</a:t>
            </a:r>
          </a:p>
          <a:p>
            <a:pPr marL="400050" lvl="1" indent="0">
              <a:buNone/>
            </a:pPr>
            <a:r>
              <a:rPr lang="es-CO" dirty="0" smtClean="0">
                <a:solidFill>
                  <a:srgbClr val="FFFF00"/>
                </a:solidFill>
              </a:rPr>
              <a:t> </a:t>
            </a:r>
          </a:p>
          <a:p>
            <a:pPr marL="400050" lvl="1" indent="0">
              <a:buNone/>
            </a:pPr>
            <a:r>
              <a:rPr lang="es-CO" dirty="0" smtClean="0">
                <a:solidFill>
                  <a:srgbClr val="FFFF00"/>
                </a:solidFill>
              </a:rPr>
              <a:t>“</a:t>
            </a:r>
            <a:r>
              <a:rPr lang="es-CO" dirty="0" smtClean="0">
                <a:solidFill>
                  <a:schemeClr val="bg1"/>
                </a:solidFill>
              </a:rPr>
              <a:t>No </a:t>
            </a:r>
            <a:r>
              <a:rPr lang="es-CO" dirty="0">
                <a:solidFill>
                  <a:schemeClr val="bg1"/>
                </a:solidFill>
              </a:rPr>
              <a:t>penséis que he venido para abrogar la ley o los profetas; no he venido para abrogar, sino para cumplir. Porque de cierto os digo que hasta que pasen el cielo y la tierra, ni una jota ni una tilde pasará de la ley, hasta que todo se haya cumplido</a:t>
            </a:r>
            <a:r>
              <a:rPr lang="es-CO" dirty="0">
                <a:solidFill>
                  <a:srgbClr val="FFFF00"/>
                </a:solidFill>
              </a:rPr>
              <a:t>. ” </a:t>
            </a:r>
            <a:r>
              <a:rPr lang="es-CO" b="1" u="sng" dirty="0">
                <a:solidFill>
                  <a:schemeClr val="bg1"/>
                </a:solidFill>
              </a:rPr>
              <a:t>Mateo 5:17, 18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821619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Autofit/>
          </a:bodyPr>
          <a:lstStyle/>
          <a:p>
            <a:r>
              <a:rPr lang="es-CO" sz="4000" b="1" dirty="0"/>
              <a:t>La historia nos dice como surgió </a:t>
            </a:r>
            <a:r>
              <a:rPr lang="es-CO" sz="4000" b="1" dirty="0" smtClean="0"/>
              <a:t> la santificación del domingo</a:t>
            </a:r>
            <a:endParaRPr lang="es-CO" sz="40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5698976" cy="21168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2800" dirty="0" smtClean="0">
                <a:solidFill>
                  <a:schemeClr val="bg1"/>
                </a:solidFill>
              </a:rPr>
              <a:t>En </a:t>
            </a:r>
            <a:r>
              <a:rPr lang="es-CO" sz="2800" dirty="0">
                <a:solidFill>
                  <a:schemeClr val="bg1"/>
                </a:solidFill>
              </a:rPr>
              <a:t>el Concilio de </a:t>
            </a:r>
            <a:r>
              <a:rPr lang="es-CO" sz="2800" dirty="0" smtClean="0">
                <a:solidFill>
                  <a:schemeClr val="bg1"/>
                </a:solidFill>
              </a:rPr>
              <a:t>Laodicea celebrado en el año 321 </a:t>
            </a:r>
            <a:r>
              <a:rPr lang="es-CO" sz="2800" dirty="0">
                <a:solidFill>
                  <a:schemeClr val="bg1"/>
                </a:solidFill>
              </a:rPr>
              <a:t>d.C., la </a:t>
            </a:r>
            <a:r>
              <a:rPr lang="es-CO" sz="2800" dirty="0" smtClean="0">
                <a:solidFill>
                  <a:schemeClr val="bg1"/>
                </a:solidFill>
              </a:rPr>
              <a:t>Iglesia decretó </a:t>
            </a:r>
            <a:r>
              <a:rPr lang="es-CO" sz="2800" dirty="0">
                <a:solidFill>
                  <a:schemeClr val="bg1"/>
                </a:solidFill>
              </a:rPr>
              <a:t>la transferencia de la solemnidad del </a:t>
            </a:r>
            <a:r>
              <a:rPr lang="es-CO" sz="2800" dirty="0" smtClean="0">
                <a:solidFill>
                  <a:schemeClr val="bg1"/>
                </a:solidFill>
              </a:rPr>
              <a:t>sábado </a:t>
            </a:r>
            <a:r>
              <a:rPr lang="es-CO" sz="2800" dirty="0">
                <a:solidFill>
                  <a:schemeClr val="bg1"/>
                </a:solidFill>
              </a:rPr>
              <a:t>al domingo</a:t>
            </a:r>
            <a:r>
              <a:rPr lang="es-CO" sz="2800" dirty="0" smtClean="0">
                <a:solidFill>
                  <a:schemeClr val="bg1"/>
                </a:solidFill>
              </a:rPr>
              <a:t>.</a:t>
            </a:r>
            <a:endParaRPr lang="es-CO" sz="28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556792"/>
            <a:ext cx="2529061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83567" y="4167664"/>
            <a:ext cx="800166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 smtClean="0">
                <a:solidFill>
                  <a:schemeClr val="bg1"/>
                </a:solidFill>
              </a:rPr>
              <a:t>“En </a:t>
            </a:r>
            <a:r>
              <a:rPr lang="es-CO" sz="2800" dirty="0">
                <a:solidFill>
                  <a:schemeClr val="bg1"/>
                </a:solidFill>
              </a:rPr>
              <a:t>el </a:t>
            </a:r>
            <a:r>
              <a:rPr lang="es-CO" sz="2800" dirty="0" smtClean="0">
                <a:solidFill>
                  <a:schemeClr val="bg1"/>
                </a:solidFill>
              </a:rPr>
              <a:t>día </a:t>
            </a:r>
            <a:r>
              <a:rPr lang="es-CO" sz="2800" dirty="0">
                <a:solidFill>
                  <a:schemeClr val="bg1"/>
                </a:solidFill>
              </a:rPr>
              <a:t>venerable del Sol, que los magistrados y las personas residentes en las ciudades reposen y cierren todas su oficinas... ” </a:t>
            </a:r>
            <a:r>
              <a:rPr lang="es-CO" sz="2800" b="1" dirty="0">
                <a:solidFill>
                  <a:srgbClr val="FFFF00"/>
                </a:solidFill>
              </a:rPr>
              <a:t>(Philip Schaff, History of the Christian Church, vol. 3, </a:t>
            </a:r>
            <a:r>
              <a:rPr lang="es-CO" sz="2800" b="1" dirty="0" smtClean="0">
                <a:solidFill>
                  <a:srgbClr val="FFFF00"/>
                </a:solidFill>
              </a:rPr>
              <a:t>pág</a:t>
            </a:r>
            <a:r>
              <a:rPr lang="es-CO" sz="2800" b="1" dirty="0">
                <a:solidFill>
                  <a:srgbClr val="FFFF00"/>
                </a:solidFill>
              </a:rPr>
              <a:t>. 1902)</a:t>
            </a:r>
          </a:p>
        </p:txBody>
      </p:sp>
    </p:spTree>
    <p:extLst>
      <p:ext uri="{BB962C8B-B14F-4D97-AF65-F5344CB8AC3E}">
        <p14:creationId xmlns:p14="http://schemas.microsoft.com/office/powerpoint/2010/main" val="1267826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76664"/>
          </a:xfrm>
          <a:solidFill>
            <a:schemeClr val="accent4">
              <a:lumMod val="5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chemeClr val="bg1"/>
                </a:solidFill>
              </a:rPr>
              <a:t>Alrededor </a:t>
            </a:r>
            <a:r>
              <a:rPr lang="es-CO" dirty="0">
                <a:solidFill>
                  <a:schemeClr val="bg1"/>
                </a:solidFill>
              </a:rPr>
              <a:t>del </a:t>
            </a:r>
            <a:r>
              <a:rPr lang="es-CO" dirty="0" smtClean="0">
                <a:solidFill>
                  <a:schemeClr val="bg1"/>
                </a:solidFill>
              </a:rPr>
              <a:t>año 155 </a:t>
            </a:r>
            <a:r>
              <a:rPr lang="es-CO" dirty="0">
                <a:solidFill>
                  <a:schemeClr val="bg1"/>
                </a:solidFill>
              </a:rPr>
              <a:t>d.C., Justin </a:t>
            </a:r>
            <a:r>
              <a:rPr lang="es-CO" dirty="0" smtClean="0">
                <a:solidFill>
                  <a:schemeClr val="bg1"/>
                </a:solidFill>
              </a:rPr>
              <a:t>Mártir escribió </a:t>
            </a:r>
            <a:r>
              <a:rPr lang="es-CO" dirty="0">
                <a:solidFill>
                  <a:schemeClr val="bg1"/>
                </a:solidFill>
              </a:rPr>
              <a:t>“ Y en el </a:t>
            </a:r>
            <a:r>
              <a:rPr lang="es-CO" dirty="0" smtClean="0">
                <a:solidFill>
                  <a:schemeClr val="bg1"/>
                </a:solidFill>
              </a:rPr>
              <a:t>día </a:t>
            </a:r>
            <a:r>
              <a:rPr lang="es-CO" dirty="0">
                <a:solidFill>
                  <a:schemeClr val="bg1"/>
                </a:solidFill>
              </a:rPr>
              <a:t>llamado </a:t>
            </a:r>
            <a:r>
              <a:rPr lang="es-CO" b="1" u="sng" dirty="0">
                <a:solidFill>
                  <a:schemeClr val="bg1"/>
                </a:solidFill>
              </a:rPr>
              <a:t>domingo</a:t>
            </a:r>
            <a:r>
              <a:rPr lang="es-CO" dirty="0">
                <a:solidFill>
                  <a:schemeClr val="bg1"/>
                </a:solidFill>
              </a:rPr>
              <a:t>, todo aquel que vive en nuestras ciudades o en el campo se </a:t>
            </a:r>
            <a:r>
              <a:rPr lang="es-CO" dirty="0" smtClean="0">
                <a:solidFill>
                  <a:schemeClr val="bg1"/>
                </a:solidFill>
              </a:rPr>
              <a:t>reúnen </a:t>
            </a:r>
            <a:r>
              <a:rPr lang="es-CO" dirty="0">
                <a:solidFill>
                  <a:schemeClr val="bg1"/>
                </a:solidFill>
              </a:rPr>
              <a:t>en un lugar, ... el </a:t>
            </a:r>
            <a:r>
              <a:rPr lang="es-CO" b="1" u="sng" dirty="0">
                <a:solidFill>
                  <a:schemeClr val="bg1"/>
                </a:solidFill>
              </a:rPr>
              <a:t>domingo</a:t>
            </a:r>
            <a:r>
              <a:rPr lang="es-CO" dirty="0">
                <a:solidFill>
                  <a:schemeClr val="bg1"/>
                </a:solidFill>
              </a:rPr>
              <a:t> es el </a:t>
            </a:r>
            <a:r>
              <a:rPr lang="es-CO" dirty="0" smtClean="0">
                <a:solidFill>
                  <a:schemeClr val="bg1"/>
                </a:solidFill>
              </a:rPr>
              <a:t>día </a:t>
            </a:r>
            <a:r>
              <a:rPr lang="es-CO" dirty="0">
                <a:solidFill>
                  <a:schemeClr val="bg1"/>
                </a:solidFill>
              </a:rPr>
              <a:t>en que realizamos nuestras asambleas comunes, porque es el primer </a:t>
            </a:r>
            <a:r>
              <a:rPr lang="es-CO" dirty="0" smtClean="0">
                <a:solidFill>
                  <a:schemeClr val="bg1"/>
                </a:solidFill>
              </a:rPr>
              <a:t>día </a:t>
            </a:r>
            <a:r>
              <a:rPr lang="es-CO" dirty="0">
                <a:solidFill>
                  <a:schemeClr val="bg1"/>
                </a:solidFill>
              </a:rPr>
              <a:t>de la semana en el cual Dios... hizo el mundo; y Jesucristo, nuestro Salvador, </a:t>
            </a:r>
            <a:r>
              <a:rPr lang="es-CO" dirty="0" smtClean="0">
                <a:solidFill>
                  <a:schemeClr val="bg1"/>
                </a:solidFill>
              </a:rPr>
              <a:t>resucitó </a:t>
            </a:r>
            <a:r>
              <a:rPr lang="es-CO" dirty="0">
                <a:solidFill>
                  <a:schemeClr val="bg1"/>
                </a:solidFill>
              </a:rPr>
              <a:t>de los muertos el mismo </a:t>
            </a:r>
            <a:r>
              <a:rPr lang="es-CO" dirty="0" smtClean="0">
                <a:solidFill>
                  <a:schemeClr val="bg1"/>
                </a:solidFill>
              </a:rPr>
              <a:t>día</a:t>
            </a:r>
            <a:r>
              <a:rPr lang="es-CO" dirty="0">
                <a:solidFill>
                  <a:schemeClr val="bg1"/>
                </a:solidFill>
              </a:rPr>
              <a:t>. ” (Our Firm Foundation, </a:t>
            </a:r>
            <a:r>
              <a:rPr lang="es-CO" dirty="0" smtClean="0">
                <a:solidFill>
                  <a:schemeClr val="bg1"/>
                </a:solidFill>
              </a:rPr>
              <a:t>pág</a:t>
            </a:r>
            <a:r>
              <a:rPr lang="es-CO" dirty="0">
                <a:solidFill>
                  <a:schemeClr val="bg1"/>
                </a:solidFill>
              </a:rPr>
              <a:t>. 649</a:t>
            </a:r>
            <a:r>
              <a:rPr lang="es-CO" dirty="0" smtClean="0">
                <a:solidFill>
                  <a:schemeClr val="bg1"/>
                </a:solidFill>
              </a:rPr>
              <a:t>). </a:t>
            </a:r>
            <a:r>
              <a:rPr lang="es-CO" dirty="0" smtClean="0">
                <a:solidFill>
                  <a:srgbClr val="FFFF00"/>
                </a:solidFill>
              </a:rPr>
              <a:t>Note que esto se realizaba 55 años después de la muerte del último de los apóstoles, el apóstol Juan.</a:t>
            </a:r>
            <a:endParaRPr lang="es-CO" dirty="0">
              <a:solidFill>
                <a:srgbClr val="FFFF00"/>
              </a:solidFill>
            </a:endParaRPr>
          </a:p>
          <a:p>
            <a:pPr marL="400050" lvl="1" indent="0">
              <a:buNone/>
            </a:pPr>
            <a:r>
              <a:rPr lang="es-CO" sz="3300" b="1" u="sng" dirty="0" smtClean="0">
                <a:solidFill>
                  <a:srgbClr val="FFFF00"/>
                </a:solidFill>
              </a:rPr>
              <a:t>La </a:t>
            </a:r>
            <a:r>
              <a:rPr lang="es-CO" sz="3300" b="1" u="sng" dirty="0">
                <a:solidFill>
                  <a:srgbClr val="FFFF00"/>
                </a:solidFill>
              </a:rPr>
              <a:t>Iglesia reconoce el cambio</a:t>
            </a:r>
            <a:r>
              <a:rPr lang="es-CO" sz="3300" dirty="0">
                <a:solidFill>
                  <a:srgbClr val="FFFF00"/>
                </a:solidFill>
              </a:rPr>
              <a:t>. </a:t>
            </a:r>
            <a:r>
              <a:rPr lang="es-CO" sz="3300" dirty="0" smtClean="0">
                <a:solidFill>
                  <a:srgbClr val="FFFF00"/>
                </a:solidFill>
              </a:rPr>
              <a:t> </a:t>
            </a:r>
            <a:r>
              <a:rPr lang="es-CO" dirty="0" smtClean="0">
                <a:solidFill>
                  <a:schemeClr val="bg1"/>
                </a:solidFill>
              </a:rPr>
              <a:t>“La </a:t>
            </a:r>
            <a:r>
              <a:rPr lang="es-CO" dirty="0">
                <a:solidFill>
                  <a:schemeClr val="bg1"/>
                </a:solidFill>
              </a:rPr>
              <a:t>Iglesia... </a:t>
            </a:r>
            <a:r>
              <a:rPr lang="es-CO" dirty="0" smtClean="0">
                <a:solidFill>
                  <a:schemeClr val="bg1"/>
                </a:solidFill>
              </a:rPr>
              <a:t>tomó </a:t>
            </a:r>
            <a:r>
              <a:rPr lang="es-CO" dirty="0">
                <a:solidFill>
                  <a:schemeClr val="bg1"/>
                </a:solidFill>
              </a:rPr>
              <a:t>el domingo pagano y lo </a:t>
            </a:r>
            <a:r>
              <a:rPr lang="es-CO" dirty="0" smtClean="0">
                <a:solidFill>
                  <a:schemeClr val="bg1"/>
                </a:solidFill>
              </a:rPr>
              <a:t>convirtió </a:t>
            </a:r>
            <a:r>
              <a:rPr lang="es-CO" dirty="0">
                <a:solidFill>
                  <a:schemeClr val="bg1"/>
                </a:solidFill>
              </a:rPr>
              <a:t>en domingo cristiano... y </a:t>
            </a:r>
            <a:r>
              <a:rPr lang="es-CO" dirty="0" smtClean="0">
                <a:solidFill>
                  <a:schemeClr val="bg1"/>
                </a:solidFill>
              </a:rPr>
              <a:t>así </a:t>
            </a:r>
            <a:r>
              <a:rPr lang="es-CO" dirty="0">
                <a:solidFill>
                  <a:schemeClr val="bg1"/>
                </a:solidFill>
              </a:rPr>
              <a:t>el domingo pagano, dedicado a Balder </a:t>
            </a:r>
            <a:r>
              <a:rPr lang="es-CO" dirty="0" smtClean="0">
                <a:solidFill>
                  <a:schemeClr val="bg1"/>
                </a:solidFill>
              </a:rPr>
              <a:t>(un </a:t>
            </a:r>
            <a:r>
              <a:rPr lang="es-CO" dirty="0">
                <a:solidFill>
                  <a:schemeClr val="bg1"/>
                </a:solidFill>
              </a:rPr>
              <a:t>dios </a:t>
            </a:r>
            <a:r>
              <a:rPr lang="es-CO" dirty="0" smtClean="0">
                <a:solidFill>
                  <a:schemeClr val="bg1"/>
                </a:solidFill>
              </a:rPr>
              <a:t>pagano, y </a:t>
            </a:r>
            <a:r>
              <a:rPr lang="es-CO" dirty="0">
                <a:solidFill>
                  <a:schemeClr val="bg1"/>
                </a:solidFill>
              </a:rPr>
              <a:t>el segundo hijo de </a:t>
            </a:r>
            <a:r>
              <a:rPr lang="es-CO" dirty="0" smtClean="0">
                <a:solidFill>
                  <a:schemeClr val="bg1"/>
                </a:solidFill>
              </a:rPr>
              <a:t>Odín), se convirtió </a:t>
            </a:r>
            <a:r>
              <a:rPr lang="es-CO" dirty="0">
                <a:solidFill>
                  <a:schemeClr val="bg1"/>
                </a:solidFill>
              </a:rPr>
              <a:t>en domingo cristiano consagrado a </a:t>
            </a:r>
            <a:r>
              <a:rPr lang="es-CO" dirty="0" smtClean="0">
                <a:solidFill>
                  <a:schemeClr val="bg1"/>
                </a:solidFill>
              </a:rPr>
              <a:t>Jesús</a:t>
            </a:r>
            <a:r>
              <a:rPr lang="es-CO" dirty="0">
                <a:solidFill>
                  <a:schemeClr val="bg1"/>
                </a:solidFill>
              </a:rPr>
              <a:t>. ” </a:t>
            </a:r>
            <a:r>
              <a:rPr lang="es-CO" dirty="0">
                <a:solidFill>
                  <a:srgbClr val="FFFF00"/>
                </a:solidFill>
              </a:rPr>
              <a:t>(The Catholic World, vol. 58, n° 338, </a:t>
            </a:r>
            <a:r>
              <a:rPr lang="es-CO" dirty="0" smtClean="0">
                <a:solidFill>
                  <a:srgbClr val="FFFF00"/>
                </a:solidFill>
              </a:rPr>
              <a:t>pág. 809) </a:t>
            </a:r>
            <a:r>
              <a:rPr lang="es-CO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0505019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/>
          </a:bodyPr>
          <a:lstStyle/>
          <a:p>
            <a:r>
              <a:rPr lang="es-CO" sz="4800" b="1" dirty="0"/>
              <a:t>La marca </a:t>
            </a:r>
            <a:r>
              <a:rPr lang="es-CO" sz="4800" b="1" dirty="0" smtClean="0"/>
              <a:t>o El </a:t>
            </a:r>
            <a:r>
              <a:rPr lang="es-CO" sz="4800" b="1" dirty="0"/>
              <a:t>sello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5050904" cy="204482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dirty="0">
                <a:solidFill>
                  <a:srgbClr val="FFFF00"/>
                </a:solidFill>
              </a:rPr>
              <a:t>El Día de Reposo en el Nuevo Testamento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chemeClr val="bg1"/>
                </a:solidFill>
              </a:rPr>
              <a:t>Una </a:t>
            </a:r>
            <a:r>
              <a:rPr lang="es-CO" dirty="0">
                <a:solidFill>
                  <a:schemeClr val="bg1"/>
                </a:solidFill>
              </a:rPr>
              <a:t>característica de los verdaderos </a:t>
            </a:r>
            <a:r>
              <a:rPr lang="es-CO" dirty="0" smtClean="0">
                <a:solidFill>
                  <a:schemeClr val="bg1"/>
                </a:solidFill>
              </a:rPr>
              <a:t>cristianos: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628800"/>
            <a:ext cx="2812901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527" y="4509120"/>
            <a:ext cx="835751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 smtClean="0">
                <a:solidFill>
                  <a:srgbClr val="FFFF00"/>
                </a:solidFill>
              </a:rPr>
              <a:t>«Aquí </a:t>
            </a:r>
            <a:r>
              <a:rPr lang="es-CO" sz="3200" dirty="0">
                <a:solidFill>
                  <a:srgbClr val="FFFF00"/>
                </a:solidFill>
              </a:rPr>
              <a:t>está la paciencia de los santos, los que guardan los mandamientos de Dios y la fe de Jesús.” </a:t>
            </a:r>
            <a:endParaRPr lang="es-CO" sz="3200" dirty="0" smtClean="0">
              <a:solidFill>
                <a:srgbClr val="FFFF00"/>
              </a:solidFill>
            </a:endParaRPr>
          </a:p>
          <a:p>
            <a:pPr algn="ctr"/>
            <a:r>
              <a:rPr lang="es-CO" sz="3200" dirty="0" smtClean="0">
                <a:solidFill>
                  <a:schemeClr val="bg1"/>
                </a:solidFill>
              </a:rPr>
              <a:t>Apocalipsis </a:t>
            </a:r>
            <a:r>
              <a:rPr lang="es-CO" sz="3200" dirty="0">
                <a:solidFill>
                  <a:schemeClr val="bg1"/>
                </a:solidFill>
              </a:rPr>
              <a:t>14:12.</a:t>
            </a:r>
            <a:endParaRPr lang="es-CO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913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  <a:solidFill>
            <a:schemeClr val="bg2">
              <a:lumMod val="1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chemeClr val="bg1"/>
                </a:solidFill>
              </a:rPr>
              <a:t>El apóstol Pablo hablando de la ciencia dice </a:t>
            </a:r>
            <a:r>
              <a:rPr lang="es-CO" dirty="0">
                <a:solidFill>
                  <a:schemeClr val="bg1"/>
                </a:solidFill>
              </a:rPr>
              <a:t>en </a:t>
            </a:r>
            <a:r>
              <a:rPr lang="es-CO" b="1" dirty="0">
                <a:solidFill>
                  <a:srgbClr val="FFFF00"/>
                </a:solidFill>
              </a:rPr>
              <a:t>Romanos 5:3</a:t>
            </a:r>
            <a:r>
              <a:rPr lang="es-CO" dirty="0">
                <a:solidFill>
                  <a:schemeClr val="bg1"/>
                </a:solidFill>
              </a:rPr>
              <a:t>:  </a:t>
            </a:r>
            <a:r>
              <a:rPr lang="es-CO" dirty="0" smtClean="0">
                <a:solidFill>
                  <a:schemeClr val="bg1"/>
                </a:solidFill>
              </a:rPr>
              <a:t>«Y </a:t>
            </a:r>
            <a:r>
              <a:rPr lang="es-CO" dirty="0">
                <a:solidFill>
                  <a:schemeClr val="bg1"/>
                </a:solidFill>
              </a:rPr>
              <a:t>no sólo esto, sino que también nos gloriamos en las tribulaciones, sabiendo que la tribulación produce </a:t>
            </a:r>
            <a:r>
              <a:rPr lang="es-CO" dirty="0" smtClean="0">
                <a:solidFill>
                  <a:schemeClr val="bg1"/>
                </a:solidFill>
              </a:rPr>
              <a:t>paciencia».</a:t>
            </a:r>
          </a:p>
          <a:p>
            <a:pPr marL="400050" lvl="1" indent="0">
              <a:buNone/>
            </a:pPr>
            <a:endParaRPr lang="es-CO" dirty="0" smtClean="0">
              <a:solidFill>
                <a:srgbClr val="FFFF00"/>
              </a:solidFill>
            </a:endParaRPr>
          </a:p>
          <a:p>
            <a:pPr marL="400050" lvl="1" indent="0">
              <a:buNone/>
            </a:pPr>
            <a:r>
              <a:rPr lang="es-CO" dirty="0" smtClean="0">
                <a:solidFill>
                  <a:srgbClr val="FFFF00"/>
                </a:solidFill>
              </a:rPr>
              <a:t>Aquí entendemos mejor, lo que dice </a:t>
            </a:r>
            <a:r>
              <a:rPr lang="es-CO" dirty="0" smtClean="0">
                <a:solidFill>
                  <a:srgbClr val="FFFF00"/>
                </a:solidFill>
              </a:rPr>
              <a:t>el apóstol Juan </a:t>
            </a:r>
            <a:r>
              <a:rPr lang="es-CO" dirty="0" smtClean="0">
                <a:solidFill>
                  <a:srgbClr val="FFFF00"/>
                </a:solidFill>
              </a:rPr>
              <a:t>en apocalipsis, los cristianos de los últimos días, que son fieles a Dios, son perseguidos por causa de su obediencia del sábado, y esto al ser atribulados produce «paciencia:</a:t>
            </a:r>
            <a:endParaRPr lang="es-CO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es-CO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s-CO" sz="3400" b="1" u="sng" dirty="0" smtClean="0">
                <a:solidFill>
                  <a:schemeClr val="bg1"/>
                </a:solidFill>
              </a:rPr>
              <a:t>Paciencia</a:t>
            </a:r>
            <a:r>
              <a:rPr lang="es-CO" dirty="0">
                <a:solidFill>
                  <a:schemeClr val="bg1"/>
                </a:solidFill>
              </a:rPr>
              <a:t>. </a:t>
            </a:r>
            <a:r>
              <a:rPr lang="es-CO" dirty="0" smtClean="0">
                <a:solidFill>
                  <a:schemeClr val="bg1"/>
                </a:solidFill>
              </a:rPr>
              <a:t>Gr</a:t>
            </a:r>
            <a:r>
              <a:rPr lang="es-CO" dirty="0">
                <a:solidFill>
                  <a:schemeClr val="bg1"/>
                </a:solidFill>
              </a:rPr>
              <a:t>. </a:t>
            </a:r>
            <a:r>
              <a:rPr lang="es-CO" dirty="0" smtClean="0">
                <a:solidFill>
                  <a:schemeClr val="bg1"/>
                </a:solidFill>
              </a:rPr>
              <a:t>hupomon’. La </a:t>
            </a:r>
            <a:r>
              <a:rPr lang="es-CO" dirty="0">
                <a:solidFill>
                  <a:schemeClr val="bg1"/>
                </a:solidFill>
              </a:rPr>
              <a:t>traducción “perseverancia” </a:t>
            </a:r>
            <a:r>
              <a:rPr lang="es-CO" dirty="0" smtClean="0">
                <a:solidFill>
                  <a:schemeClr val="bg1"/>
                </a:solidFill>
              </a:rPr>
              <a:t>es </a:t>
            </a:r>
            <a:r>
              <a:rPr lang="es-CO" dirty="0">
                <a:solidFill>
                  <a:schemeClr val="bg1"/>
                </a:solidFill>
              </a:rPr>
              <a:t>“aguante</a:t>
            </a:r>
            <a:r>
              <a:rPr lang="es-CO" dirty="0" smtClean="0">
                <a:solidFill>
                  <a:schemeClr val="bg1"/>
                </a:solidFill>
              </a:rPr>
              <a:t>”. </a:t>
            </a:r>
            <a:r>
              <a:rPr lang="es-CO" dirty="0">
                <a:solidFill>
                  <a:schemeClr val="bg1"/>
                </a:solidFill>
              </a:rPr>
              <a:t>“Aquí está la perseverancia de los santos</a:t>
            </a:r>
            <a:r>
              <a:rPr lang="es-CO" dirty="0" smtClean="0">
                <a:solidFill>
                  <a:schemeClr val="bg1"/>
                </a:solidFill>
              </a:rPr>
              <a:t>”. Se </a:t>
            </a:r>
            <a:r>
              <a:rPr lang="es-CO" dirty="0">
                <a:solidFill>
                  <a:schemeClr val="bg1"/>
                </a:solidFill>
              </a:rPr>
              <a:t>hará todo esfuerzo posible para obligar a que el remanente se una con el </a:t>
            </a:r>
            <a:r>
              <a:rPr lang="es-CO" dirty="0" smtClean="0">
                <a:solidFill>
                  <a:schemeClr val="bg1"/>
                </a:solidFill>
              </a:rPr>
              <a:t>movimiento que guarda el domingo; </a:t>
            </a:r>
            <a:r>
              <a:rPr lang="es-CO" dirty="0">
                <a:solidFill>
                  <a:schemeClr val="bg1"/>
                </a:solidFill>
              </a:rPr>
              <a:t>incluso será amenazado con aislamiento y </a:t>
            </a:r>
            <a:r>
              <a:rPr lang="es-CO" dirty="0" smtClean="0">
                <a:solidFill>
                  <a:schemeClr val="bg1"/>
                </a:solidFill>
              </a:rPr>
              <a:t>muerte.  </a:t>
            </a:r>
            <a:r>
              <a:rPr lang="es-CO" dirty="0">
                <a:solidFill>
                  <a:schemeClr val="bg1"/>
                </a:solidFill>
              </a:rPr>
              <a:t>Pero en medio de todo perseverará hasta el fin el fiel remanente y mantendrá su </a:t>
            </a:r>
            <a:r>
              <a:rPr lang="es-CO" dirty="0" smtClean="0">
                <a:solidFill>
                  <a:schemeClr val="bg1"/>
                </a:solidFill>
              </a:rPr>
              <a:t>integridad.</a:t>
            </a:r>
            <a:endParaRPr lang="es-CO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131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2088232"/>
          </a:xfrm>
          <a:scene3d>
            <a:camera prst="isometricOffAxis1Right"/>
            <a:lightRig rig="threePt" dir="t"/>
          </a:scene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rgbClr val="FFFF00"/>
                </a:solidFill>
              </a:rPr>
              <a:t>En </a:t>
            </a:r>
            <a:r>
              <a:rPr lang="es-CO" dirty="0">
                <a:solidFill>
                  <a:srgbClr val="FFFF00"/>
                </a:solidFill>
              </a:rPr>
              <a:t>esa hora tenebrosa los hijos de Dios se aferrarán a la Biblia y no le rendirán homenaje a ningún poder, </a:t>
            </a:r>
            <a:r>
              <a:rPr lang="es-CO" dirty="0" smtClean="0">
                <a:solidFill>
                  <a:srgbClr val="FFFF00"/>
                </a:solidFill>
              </a:rPr>
              <a:t>como es el poder que impuso el domingo como día de reposo, excepto </a:t>
            </a:r>
            <a:r>
              <a:rPr lang="es-CO" dirty="0">
                <a:solidFill>
                  <a:srgbClr val="FFFF00"/>
                </a:solidFill>
              </a:rPr>
              <a:t>a Cristo. </a:t>
            </a:r>
            <a:endParaRPr lang="es-CO" dirty="0" smtClean="0">
              <a:solidFill>
                <a:srgbClr val="FFFF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24944"/>
            <a:ext cx="3024336" cy="3384375"/>
          </a:xfrm>
          <a:prstGeom prst="rect">
            <a:avLst/>
          </a:prstGeom>
          <a:noFill/>
          <a:ln>
            <a:noFill/>
          </a:ln>
          <a:effectLst/>
          <a:scene3d>
            <a:camera prst="isometricLeftDown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83568" y="2924944"/>
            <a:ext cx="5472608" cy="3539430"/>
          </a:xfrm>
          <a:prstGeom prst="rect">
            <a:avLst/>
          </a:prstGeom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es-CO" sz="2800" dirty="0">
                <a:solidFill>
                  <a:schemeClr val="bg1"/>
                </a:solidFill>
              </a:rPr>
              <a:t>Entre los muchos rasgos característicos que podrían habérsele mencionado al profeta Juan, se le indicó que destacase dos características predominantes: «la observancia de los mandamientos de Dios y la fe de Jesús», lo que les da el calificativo se «santos». </a:t>
            </a:r>
          </a:p>
        </p:txBody>
      </p:sp>
    </p:spTree>
    <p:extLst>
      <p:ext uri="{BB962C8B-B14F-4D97-AF65-F5344CB8AC3E}">
        <p14:creationId xmlns:p14="http://schemas.microsoft.com/office/powerpoint/2010/main" val="2062498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90000"/>
          </a:bodyPr>
          <a:lstStyle/>
          <a:p>
            <a:r>
              <a:rPr lang="es-CO" b="1" dirty="0" smtClean="0"/>
              <a:t>¿En que </a:t>
            </a:r>
            <a:r>
              <a:rPr lang="es-CO" b="1" dirty="0"/>
              <a:t>día </a:t>
            </a:r>
            <a:r>
              <a:rPr lang="es-CO" b="1" dirty="0" smtClean="0"/>
              <a:t>habla </a:t>
            </a:r>
            <a:r>
              <a:rPr lang="es-CO" b="1" dirty="0"/>
              <a:t>el apóstol Juan en Apocalipsis?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853136"/>
          </a:xfrm>
          <a:solidFill>
            <a:schemeClr val="bg2">
              <a:lumMod val="10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sz="2800" dirty="0" smtClean="0">
                <a:solidFill>
                  <a:srgbClr val="FFFF00"/>
                </a:solidFill>
              </a:rPr>
              <a:t>“Yo </a:t>
            </a:r>
            <a:r>
              <a:rPr lang="es-CO" sz="2800" dirty="0">
                <a:solidFill>
                  <a:srgbClr val="FFFF00"/>
                </a:solidFill>
              </a:rPr>
              <a:t>estaba en el Espíritu en el día del Señor, ….” </a:t>
            </a:r>
            <a:r>
              <a:rPr lang="es-CO" sz="2800" b="1" dirty="0">
                <a:solidFill>
                  <a:schemeClr val="bg1"/>
                </a:solidFill>
              </a:rPr>
              <a:t>Apocalipsis </a:t>
            </a:r>
            <a:r>
              <a:rPr lang="es-CO" sz="2800" b="1" dirty="0" smtClean="0">
                <a:solidFill>
                  <a:schemeClr val="bg1"/>
                </a:solidFill>
              </a:rPr>
              <a:t>1:10. </a:t>
            </a:r>
          </a:p>
          <a:p>
            <a:pPr marL="400050" lvl="1" indent="0">
              <a:buNone/>
            </a:pPr>
            <a:endParaRPr lang="es-CO" sz="2400" dirty="0" smtClean="0"/>
          </a:p>
          <a:p>
            <a:pPr marL="400050" lvl="1" indent="0">
              <a:buNone/>
            </a:pPr>
            <a:r>
              <a:rPr lang="es-CO" dirty="0" smtClean="0">
                <a:solidFill>
                  <a:srgbClr val="FFFF00"/>
                </a:solidFill>
              </a:rPr>
              <a:t>Para entender la frase «día del Señor», tenemos que remitirnos a </a:t>
            </a:r>
            <a:r>
              <a:rPr lang="es-CO" b="1" dirty="0" smtClean="0">
                <a:solidFill>
                  <a:schemeClr val="bg1"/>
                </a:solidFill>
              </a:rPr>
              <a:t>Marcos 2:28</a:t>
            </a:r>
            <a:r>
              <a:rPr lang="es-CO" dirty="0"/>
              <a:t>, </a:t>
            </a:r>
            <a:r>
              <a:rPr lang="es-CO" dirty="0">
                <a:solidFill>
                  <a:srgbClr val="FFFF00"/>
                </a:solidFill>
              </a:rPr>
              <a:t>que dice</a:t>
            </a:r>
            <a:r>
              <a:rPr lang="es-CO" dirty="0" smtClean="0">
                <a:solidFill>
                  <a:srgbClr val="FFFF00"/>
                </a:solidFill>
              </a:rPr>
              <a:t>: «Así </a:t>
            </a:r>
            <a:r>
              <a:rPr lang="es-CO" dirty="0">
                <a:solidFill>
                  <a:srgbClr val="FFFF00"/>
                </a:solidFill>
              </a:rPr>
              <a:t>que el Hijo del hombre es </a:t>
            </a:r>
            <a:r>
              <a:rPr lang="es-CO" dirty="0" smtClean="0">
                <a:solidFill>
                  <a:srgbClr val="FFFF00"/>
                </a:solidFill>
              </a:rPr>
              <a:t>SEÑOR AUN DEL SÁBADO».</a:t>
            </a:r>
          </a:p>
          <a:p>
            <a:pPr marL="0" indent="0">
              <a:buNone/>
            </a:pPr>
            <a:endParaRPr lang="es-CO" sz="2800" dirty="0"/>
          </a:p>
          <a:p>
            <a:pPr marL="0" indent="0">
              <a:buNone/>
            </a:pPr>
            <a:r>
              <a:rPr lang="es-CO" sz="2800" dirty="0" smtClean="0">
                <a:solidFill>
                  <a:srgbClr val="FFFF00"/>
                </a:solidFill>
              </a:rPr>
              <a:t>Lo que quiere decir que: Si Jesús es el «Señor del sábado», «EL DÍA DEL SEÑOR» en </a:t>
            </a:r>
            <a:r>
              <a:rPr lang="es-CO" sz="2800" b="1" dirty="0" smtClean="0">
                <a:solidFill>
                  <a:schemeClr val="bg1"/>
                </a:solidFill>
              </a:rPr>
              <a:t>Apocalipsis 1:10</a:t>
            </a:r>
            <a:r>
              <a:rPr lang="es-CO" sz="2800" dirty="0" smtClean="0"/>
              <a:t>, </a:t>
            </a:r>
            <a:r>
              <a:rPr lang="es-CO" sz="2800" dirty="0" smtClean="0">
                <a:solidFill>
                  <a:srgbClr val="FFFF00"/>
                </a:solidFill>
              </a:rPr>
              <a:t>es el sábado</a:t>
            </a:r>
            <a:r>
              <a:rPr lang="es-CO" sz="2800" dirty="0" smtClean="0">
                <a:solidFill>
                  <a:srgbClr val="FFFF00"/>
                </a:solidFill>
              </a:rPr>
              <a:t>. </a:t>
            </a:r>
          </a:p>
          <a:p>
            <a:pPr marL="0" indent="0">
              <a:buNone/>
            </a:pPr>
            <a:r>
              <a:rPr lang="es-CO" sz="2800" dirty="0" smtClean="0">
                <a:solidFill>
                  <a:schemeClr val="bg1"/>
                </a:solidFill>
              </a:rPr>
              <a:t>Nota: En el año 96 d.C. cuando el apóstol Juan recibe la visión del Apocalipsis en </a:t>
            </a:r>
            <a:r>
              <a:rPr lang="es-CO" sz="2800" dirty="0" smtClean="0">
                <a:solidFill>
                  <a:schemeClr val="bg1"/>
                </a:solidFill>
              </a:rPr>
              <a:t>Patmos</a:t>
            </a:r>
            <a:r>
              <a:rPr lang="es-CO" sz="2800" dirty="0" smtClean="0">
                <a:solidFill>
                  <a:schemeClr val="bg1"/>
                </a:solidFill>
              </a:rPr>
              <a:t>, guardaba el sábado.</a:t>
            </a:r>
            <a:endParaRPr lang="es-CO" dirty="0">
              <a:solidFill>
                <a:schemeClr val="bg1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931239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 fontScale="90000"/>
          </a:bodyPr>
          <a:lstStyle/>
          <a:p>
            <a:r>
              <a:rPr lang="es-CO" b="1" dirty="0"/>
              <a:t>¿Cual es el día de reposo en el nuevo Testamento?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bg2">
              <a:lumMod val="10000"/>
            </a:schemeClr>
          </a:solidFill>
          <a:scene3d>
            <a:camera prst="isometricOffAxis1Right"/>
            <a:lightRig rig="threePt" dir="t"/>
          </a:scene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chemeClr val="bg1"/>
                </a:solidFill>
              </a:rPr>
              <a:t>Mateo 28:1</a:t>
            </a:r>
            <a:r>
              <a:rPr lang="es-CO" dirty="0" smtClean="0">
                <a:solidFill>
                  <a:srgbClr val="FFFF00"/>
                </a:solidFill>
              </a:rPr>
              <a:t>. “Pasado </a:t>
            </a:r>
            <a:r>
              <a:rPr lang="es-CO" dirty="0">
                <a:solidFill>
                  <a:srgbClr val="FFFF00"/>
                </a:solidFill>
              </a:rPr>
              <a:t>el día de reposo , al amanecer del primer día de la semana, vinieron María Magdalena y la otra María, a ver el sepulcro..” </a:t>
            </a:r>
          </a:p>
          <a:p>
            <a:pPr marL="0" indent="0">
              <a:buNone/>
            </a:pPr>
            <a:endParaRPr lang="es-CO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s-CO" b="1" dirty="0" smtClean="0">
                <a:solidFill>
                  <a:schemeClr val="bg1"/>
                </a:solidFill>
              </a:rPr>
              <a:t>Lucas 23:56. </a:t>
            </a:r>
            <a:r>
              <a:rPr lang="es-CO" dirty="0" smtClean="0">
                <a:solidFill>
                  <a:srgbClr val="FFFF00"/>
                </a:solidFill>
              </a:rPr>
              <a:t>“ </a:t>
            </a:r>
            <a:r>
              <a:rPr lang="es-CO" dirty="0">
                <a:solidFill>
                  <a:srgbClr val="FFFF00"/>
                </a:solidFill>
              </a:rPr>
              <a:t>Y vueltas, prepararon especias aromáticas y ungüentos; y descansaron el día de reposo , conforme al mandamiento.” </a:t>
            </a:r>
            <a:endParaRPr lang="es-CO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647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  <a:solidFill>
            <a:schemeClr val="bg2">
              <a:lumMod val="10000"/>
            </a:schemeClr>
          </a:solidFill>
        </p:spPr>
        <p:txBody>
          <a:bodyPr>
            <a:normAutofit fontScale="85000" lnSpcReduction="20000"/>
          </a:bodyPr>
          <a:lstStyle/>
          <a:p>
            <a:pPr marL="400050" lvl="1" indent="0">
              <a:buNone/>
            </a:pPr>
            <a:r>
              <a:rPr lang="es-CO" dirty="0" smtClean="0">
                <a:solidFill>
                  <a:srgbClr val="FFFF00"/>
                </a:solidFill>
              </a:rPr>
              <a:t>“Y </a:t>
            </a:r>
            <a:r>
              <a:rPr lang="es-CO" dirty="0">
                <a:solidFill>
                  <a:srgbClr val="FFFF00"/>
                </a:solidFill>
              </a:rPr>
              <a:t>discutía en la sinagoga todos los días de reposo , y persuadía a judíos y a griegos.” </a:t>
            </a:r>
            <a:r>
              <a:rPr lang="es-CO" b="1" dirty="0">
                <a:solidFill>
                  <a:schemeClr val="bg1"/>
                </a:solidFill>
              </a:rPr>
              <a:t>Hechos </a:t>
            </a:r>
            <a:r>
              <a:rPr lang="es-CO" b="1" dirty="0" smtClean="0">
                <a:solidFill>
                  <a:schemeClr val="bg1"/>
                </a:solidFill>
              </a:rPr>
              <a:t>18:3.</a:t>
            </a:r>
            <a:r>
              <a:rPr lang="es-CO" dirty="0" smtClean="0">
                <a:solidFill>
                  <a:srgbClr val="FFFF00"/>
                </a:solidFill>
              </a:rPr>
              <a:t> </a:t>
            </a:r>
          </a:p>
          <a:p>
            <a:pPr marL="0" indent="0">
              <a:buNone/>
            </a:pPr>
            <a:r>
              <a:rPr lang="es-CO" dirty="0" smtClean="0">
                <a:solidFill>
                  <a:schemeClr val="bg1"/>
                </a:solidFill>
              </a:rPr>
              <a:t>San </a:t>
            </a:r>
            <a:r>
              <a:rPr lang="es-CO" dirty="0">
                <a:solidFill>
                  <a:schemeClr val="bg1"/>
                </a:solidFill>
              </a:rPr>
              <a:t>Pablo </a:t>
            </a:r>
            <a:r>
              <a:rPr lang="es-CO" dirty="0" smtClean="0">
                <a:solidFill>
                  <a:schemeClr val="bg1"/>
                </a:solidFill>
              </a:rPr>
              <a:t>en el año 63 guardaba </a:t>
            </a:r>
            <a:r>
              <a:rPr lang="es-CO" dirty="0">
                <a:solidFill>
                  <a:schemeClr val="bg1"/>
                </a:solidFill>
              </a:rPr>
              <a:t>el sábado para sus actividades </a:t>
            </a:r>
            <a:r>
              <a:rPr lang="es-CO" dirty="0" smtClean="0">
                <a:solidFill>
                  <a:schemeClr val="bg1"/>
                </a:solidFill>
              </a:rPr>
              <a:t>religiosas, asistiendo a la sinagoga y predicar el Evangelio.</a:t>
            </a:r>
            <a:endParaRPr lang="es-CO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s-CO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s-CO" dirty="0" smtClean="0">
                <a:solidFill>
                  <a:srgbClr val="FFFF00"/>
                </a:solidFill>
              </a:rPr>
              <a:t>Cuando se termine la predicación del Evangelio, y este mundo sea purificado con fuego, Dios «</a:t>
            </a:r>
            <a:r>
              <a:rPr lang="es-CO" u="sng" dirty="0" smtClean="0">
                <a:solidFill>
                  <a:srgbClr val="FFFF00"/>
                </a:solidFill>
              </a:rPr>
              <a:t>CREARÁ NUEVAS TODAS LAS COSAS</a:t>
            </a:r>
            <a:r>
              <a:rPr lang="es-CO" dirty="0" smtClean="0">
                <a:solidFill>
                  <a:srgbClr val="FFFF00"/>
                </a:solidFill>
              </a:rPr>
              <a:t>», Ver </a:t>
            </a:r>
            <a:r>
              <a:rPr lang="es-CO" b="1" dirty="0" smtClean="0">
                <a:solidFill>
                  <a:schemeClr val="bg1"/>
                </a:solidFill>
              </a:rPr>
              <a:t>(Apoc.21:5). </a:t>
            </a:r>
            <a:r>
              <a:rPr lang="es-CO" dirty="0" smtClean="0">
                <a:solidFill>
                  <a:srgbClr val="FFFF00"/>
                </a:solidFill>
              </a:rPr>
              <a:t>Es decir, la creación de </a:t>
            </a:r>
            <a:r>
              <a:rPr lang="es-CO" b="1" dirty="0" smtClean="0">
                <a:solidFill>
                  <a:schemeClr val="bg1"/>
                </a:solidFill>
              </a:rPr>
              <a:t>Génesis 1: 1-2: 1-3</a:t>
            </a:r>
            <a:r>
              <a:rPr lang="es-CO" dirty="0" smtClean="0">
                <a:solidFill>
                  <a:srgbClr val="FFFF00"/>
                </a:solidFill>
              </a:rPr>
              <a:t>, se repartirá. </a:t>
            </a:r>
          </a:p>
          <a:p>
            <a:pPr marL="400050" lvl="1" indent="0">
              <a:buNone/>
            </a:pPr>
            <a:endParaRPr lang="es-CO" dirty="0">
              <a:solidFill>
                <a:srgbClr val="FFFF00"/>
              </a:solidFill>
            </a:endParaRPr>
          </a:p>
          <a:p>
            <a:pPr marL="400050" lvl="1" indent="0">
              <a:buNone/>
            </a:pPr>
            <a:r>
              <a:rPr lang="es-CO" dirty="0" smtClean="0">
                <a:solidFill>
                  <a:srgbClr val="FFFF00"/>
                </a:solidFill>
              </a:rPr>
              <a:t>Y en </a:t>
            </a:r>
            <a:r>
              <a:rPr lang="es-CO" dirty="0">
                <a:solidFill>
                  <a:srgbClr val="FFFF00"/>
                </a:solidFill>
              </a:rPr>
              <a:t>el cielo </a:t>
            </a:r>
            <a:r>
              <a:rPr lang="es-CO" dirty="0" smtClean="0">
                <a:solidFill>
                  <a:srgbClr val="FFFF00"/>
                </a:solidFill>
              </a:rPr>
              <a:t>y por la eternidad se </a:t>
            </a:r>
            <a:r>
              <a:rPr lang="es-CO" dirty="0">
                <a:solidFill>
                  <a:srgbClr val="FFFF00"/>
                </a:solidFill>
              </a:rPr>
              <a:t>guardara el </a:t>
            </a:r>
            <a:r>
              <a:rPr lang="es-CO" dirty="0" smtClean="0">
                <a:solidFill>
                  <a:srgbClr val="FFFF00"/>
                </a:solidFill>
              </a:rPr>
              <a:t>sábado. </a:t>
            </a:r>
            <a:r>
              <a:rPr lang="es-CO" b="1" dirty="0" smtClean="0">
                <a:solidFill>
                  <a:schemeClr val="bg1"/>
                </a:solidFill>
              </a:rPr>
              <a:t>Isaías 66:22,23</a:t>
            </a:r>
            <a:r>
              <a:rPr lang="es-CO" dirty="0" smtClean="0">
                <a:solidFill>
                  <a:srgbClr val="FFFF00"/>
                </a:solidFill>
              </a:rPr>
              <a:t>, dice: «Porque </a:t>
            </a:r>
            <a:r>
              <a:rPr lang="es-CO" dirty="0">
                <a:solidFill>
                  <a:srgbClr val="FFFF00"/>
                </a:solidFill>
              </a:rPr>
              <a:t>como los cielos nuevos y la nueva tierra que yo hago permanecerán delante de </a:t>
            </a:r>
            <a:r>
              <a:rPr lang="es-CO" dirty="0" smtClean="0">
                <a:solidFill>
                  <a:srgbClr val="FFFF00"/>
                </a:solidFill>
              </a:rPr>
              <a:t>mí, </a:t>
            </a:r>
            <a:r>
              <a:rPr lang="es-CO" dirty="0">
                <a:solidFill>
                  <a:srgbClr val="FFFF00"/>
                </a:solidFill>
              </a:rPr>
              <a:t>dice </a:t>
            </a:r>
            <a:r>
              <a:rPr lang="es-CO" dirty="0" smtClean="0">
                <a:solidFill>
                  <a:srgbClr val="FFFF00"/>
                </a:solidFill>
              </a:rPr>
              <a:t>Jehová, así </a:t>
            </a:r>
            <a:r>
              <a:rPr lang="es-CO" dirty="0">
                <a:solidFill>
                  <a:srgbClr val="FFFF00"/>
                </a:solidFill>
              </a:rPr>
              <a:t>permanecerá vuestra descendencia y vuestro nombre. 23 </a:t>
            </a:r>
            <a:r>
              <a:rPr lang="es-CO" dirty="0" smtClean="0">
                <a:solidFill>
                  <a:srgbClr val="FFFF00"/>
                </a:solidFill>
              </a:rPr>
              <a:t>Y </a:t>
            </a:r>
            <a:r>
              <a:rPr lang="es-CO" dirty="0">
                <a:solidFill>
                  <a:srgbClr val="FFFF00"/>
                </a:solidFill>
              </a:rPr>
              <a:t>de mes en mes, y de </a:t>
            </a:r>
            <a:r>
              <a:rPr lang="es-CO" u="sng" dirty="0">
                <a:solidFill>
                  <a:srgbClr val="FFFF00"/>
                </a:solidFill>
              </a:rPr>
              <a:t>sábado en sábado , vendrán todos a adorar delante de </a:t>
            </a:r>
            <a:r>
              <a:rPr lang="es-CO" u="sng" dirty="0" smtClean="0">
                <a:solidFill>
                  <a:srgbClr val="FFFF00"/>
                </a:solidFill>
              </a:rPr>
              <a:t>mí</a:t>
            </a:r>
            <a:r>
              <a:rPr lang="es-CO" dirty="0" smtClean="0">
                <a:solidFill>
                  <a:srgbClr val="FFFF00"/>
                </a:solidFill>
              </a:rPr>
              <a:t>, </a:t>
            </a:r>
            <a:r>
              <a:rPr lang="es-CO" dirty="0">
                <a:solidFill>
                  <a:srgbClr val="FFFF00"/>
                </a:solidFill>
              </a:rPr>
              <a:t>dice </a:t>
            </a:r>
            <a:r>
              <a:rPr lang="es-CO" dirty="0" smtClean="0">
                <a:solidFill>
                  <a:srgbClr val="FFFF00"/>
                </a:solidFill>
              </a:rPr>
              <a:t>Jehová</a:t>
            </a:r>
            <a:r>
              <a:rPr lang="es-CO" dirty="0" smtClean="0">
                <a:solidFill>
                  <a:srgbClr val="FFFF00"/>
                </a:solidFill>
              </a:rPr>
              <a:t>». </a:t>
            </a:r>
            <a:endParaRPr lang="es-CO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485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effectLst>
            <a:softEdge rad="635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Autofit/>
          </a:bodyPr>
          <a:lstStyle/>
          <a:p>
            <a:r>
              <a:rPr lang="es-CO" sz="3200" b="1" dirty="0" smtClean="0"/>
              <a:t>¿Qué ordeno María, la «madre de Jesús», como </a:t>
            </a:r>
            <a:r>
              <a:rPr lang="es-CO" sz="3200" b="1" dirty="0" smtClean="0"/>
              <a:t>la llamaban los apóstoles </a:t>
            </a:r>
            <a:r>
              <a:rPr lang="es-CO" sz="3200" b="1" dirty="0" smtClean="0"/>
              <a:t>en Hechos 1:14?</a:t>
            </a:r>
            <a:endParaRPr lang="es-CO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bg2">
              <a:lumMod val="10000"/>
            </a:schemeClr>
          </a:solidFill>
        </p:spPr>
        <p:txBody>
          <a:bodyPr>
            <a:normAutofit fontScale="92500" lnSpcReduction="10000"/>
          </a:bodyPr>
          <a:lstStyle/>
          <a:p>
            <a:pPr marL="400050" lvl="1" indent="0">
              <a:buNone/>
            </a:pPr>
            <a:r>
              <a:rPr lang="es-CO" dirty="0" smtClean="0">
                <a:solidFill>
                  <a:srgbClr val="FFFF00"/>
                </a:solidFill>
              </a:rPr>
              <a:t>La madre de Jesús ordeno</a:t>
            </a:r>
            <a:r>
              <a:rPr lang="es-CO" dirty="0">
                <a:solidFill>
                  <a:srgbClr val="FFFF00"/>
                </a:solidFill>
              </a:rPr>
              <a:t>: </a:t>
            </a:r>
            <a:r>
              <a:rPr lang="es-CO" dirty="0" smtClean="0">
                <a:solidFill>
                  <a:srgbClr val="FFFF00"/>
                </a:solidFill>
              </a:rPr>
              <a:t>“Haced </a:t>
            </a:r>
            <a:r>
              <a:rPr lang="es-CO" dirty="0">
                <a:solidFill>
                  <a:srgbClr val="FFFF00"/>
                </a:solidFill>
              </a:rPr>
              <a:t>todo lo que os dijere.” </a:t>
            </a:r>
            <a:r>
              <a:rPr lang="es-CO" b="1" dirty="0">
                <a:solidFill>
                  <a:schemeClr val="bg1"/>
                </a:solidFill>
              </a:rPr>
              <a:t>(Juan 2:5</a:t>
            </a:r>
            <a:r>
              <a:rPr lang="es-CO" b="1" dirty="0" smtClean="0">
                <a:solidFill>
                  <a:schemeClr val="bg1"/>
                </a:solidFill>
              </a:rPr>
              <a:t>).</a:t>
            </a:r>
          </a:p>
          <a:p>
            <a:pPr marL="400050" lvl="1" indent="0">
              <a:buNone/>
            </a:pPr>
            <a:endParaRPr lang="es-CO" dirty="0">
              <a:solidFill>
                <a:srgbClr val="FFFF00"/>
              </a:solidFill>
            </a:endParaRPr>
          </a:p>
          <a:p>
            <a:pPr marL="400050" lvl="1" indent="0">
              <a:buNone/>
            </a:pPr>
            <a:r>
              <a:rPr lang="es-CO" dirty="0" smtClean="0">
                <a:solidFill>
                  <a:srgbClr val="FFFF00"/>
                </a:solidFill>
              </a:rPr>
              <a:t>“Si </a:t>
            </a:r>
            <a:r>
              <a:rPr lang="es-CO" dirty="0">
                <a:solidFill>
                  <a:srgbClr val="FFFF00"/>
                </a:solidFill>
              </a:rPr>
              <a:t>me amáis, guardad mis mandamientos</a:t>
            </a:r>
            <a:r>
              <a:rPr lang="es-CO" dirty="0" smtClean="0">
                <a:solidFill>
                  <a:srgbClr val="FFFF00"/>
                </a:solidFill>
              </a:rPr>
              <a:t>.” </a:t>
            </a:r>
            <a:r>
              <a:rPr lang="es-CO" b="1" dirty="0" smtClean="0">
                <a:solidFill>
                  <a:schemeClr val="bg1"/>
                </a:solidFill>
              </a:rPr>
              <a:t>(Juan 14:15). Les dice.</a:t>
            </a:r>
            <a:endParaRPr lang="es-CO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s-CO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s-CO" dirty="0" smtClean="0">
                <a:solidFill>
                  <a:schemeClr val="bg1"/>
                </a:solidFill>
              </a:rPr>
              <a:t>A </a:t>
            </a:r>
            <a:r>
              <a:rPr lang="es-CO" dirty="0">
                <a:solidFill>
                  <a:schemeClr val="bg1"/>
                </a:solidFill>
              </a:rPr>
              <a:t>todas las religiones cristianas que celebran la resurrección de Cristo en el día primero de la semana, </a:t>
            </a:r>
            <a:r>
              <a:rPr lang="es-CO" dirty="0" smtClean="0">
                <a:solidFill>
                  <a:schemeClr val="bg1"/>
                </a:solidFill>
              </a:rPr>
              <a:t>como en verdad lo es; pero no enseñan </a:t>
            </a:r>
            <a:r>
              <a:rPr lang="es-CO" dirty="0">
                <a:solidFill>
                  <a:schemeClr val="bg1"/>
                </a:solidFill>
              </a:rPr>
              <a:t>que el día </a:t>
            </a:r>
            <a:r>
              <a:rPr lang="es-CO" dirty="0" smtClean="0">
                <a:solidFill>
                  <a:schemeClr val="bg1"/>
                </a:solidFill>
              </a:rPr>
              <a:t>sábado es el día de reposo bíblico, sino el domingo…… lo cual NO </a:t>
            </a:r>
            <a:r>
              <a:rPr lang="es-CO" dirty="0">
                <a:solidFill>
                  <a:schemeClr val="bg1"/>
                </a:solidFill>
              </a:rPr>
              <a:t>LO </a:t>
            </a:r>
            <a:r>
              <a:rPr lang="es-CO" dirty="0" smtClean="0">
                <a:solidFill>
                  <a:schemeClr val="bg1"/>
                </a:solidFill>
              </a:rPr>
              <a:t>ES.</a:t>
            </a:r>
            <a:endParaRPr lang="es-CO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457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r>
              <a:rPr lang="es-CO" sz="5400" b="1" i="1" dirty="0" smtClean="0"/>
              <a:t>Conclusión</a:t>
            </a:r>
            <a:endParaRPr lang="es-CO" sz="5400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  <a:solidFill>
            <a:schemeClr val="bg2">
              <a:lumMod val="1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rgbClr val="FFFF00"/>
                </a:solidFill>
              </a:rPr>
              <a:t>La </a:t>
            </a:r>
            <a:r>
              <a:rPr lang="es-CO" dirty="0">
                <a:solidFill>
                  <a:srgbClr val="FFFF00"/>
                </a:solidFill>
              </a:rPr>
              <a:t>observancia del domingo se basa en </a:t>
            </a:r>
            <a:r>
              <a:rPr lang="es-CO" dirty="0" smtClean="0">
                <a:solidFill>
                  <a:srgbClr val="FFFF00"/>
                </a:solidFill>
              </a:rPr>
              <a:t>una </a:t>
            </a:r>
            <a:r>
              <a:rPr lang="es-CO" dirty="0">
                <a:solidFill>
                  <a:srgbClr val="FFFF00"/>
                </a:solidFill>
              </a:rPr>
              <a:t>tradición que quebranta el santo mandamiento de Dios, </a:t>
            </a:r>
            <a:r>
              <a:rPr lang="es-CO" dirty="0" smtClean="0">
                <a:solidFill>
                  <a:srgbClr val="FFFF00"/>
                </a:solidFill>
              </a:rPr>
              <a:t>la </a:t>
            </a:r>
            <a:r>
              <a:rPr lang="es-CO" dirty="0">
                <a:solidFill>
                  <a:srgbClr val="FFFF00"/>
                </a:solidFill>
              </a:rPr>
              <a:t>observancia del sábado. </a:t>
            </a:r>
            <a:endParaRPr lang="es-CO" dirty="0" smtClean="0">
              <a:solidFill>
                <a:srgbClr val="FFFF00"/>
              </a:solidFill>
            </a:endParaRPr>
          </a:p>
          <a:p>
            <a:pPr marL="800100" lvl="2" indent="0">
              <a:buNone/>
            </a:pPr>
            <a:r>
              <a:rPr lang="es-CO" sz="2800" dirty="0" smtClean="0">
                <a:solidFill>
                  <a:schemeClr val="bg1"/>
                </a:solidFill>
              </a:rPr>
              <a:t>La </a:t>
            </a:r>
            <a:r>
              <a:rPr lang="es-CO" sz="2800" dirty="0">
                <a:solidFill>
                  <a:schemeClr val="bg1"/>
                </a:solidFill>
              </a:rPr>
              <a:t>palabra de Dios no autoriza ese cambio. “ No penséis que he venido para abrogar la ley o los profetas; no he venido para abrogar , sino para cumplir</a:t>
            </a:r>
            <a:r>
              <a:rPr lang="es-CO" sz="2800" dirty="0">
                <a:solidFill>
                  <a:schemeClr val="bg1"/>
                </a:solidFill>
              </a:rPr>
              <a:t>.. Porque de cierto os digo, [que] hasta que perezca el cielo y la tierra, ni una jota ni una tilde perecerá de la Ley, hasta que todas las cosas sean cumplidas</a:t>
            </a:r>
            <a:r>
              <a:rPr lang="es-CO" sz="2800" dirty="0" smtClean="0">
                <a:solidFill>
                  <a:schemeClr val="bg1"/>
                </a:solidFill>
              </a:rPr>
              <a:t>. </a:t>
            </a:r>
          </a:p>
          <a:p>
            <a:pPr marL="800100" lvl="2" indent="0">
              <a:buNone/>
            </a:pPr>
            <a:r>
              <a:rPr lang="es-CO" sz="2800" dirty="0" smtClean="0">
                <a:solidFill>
                  <a:schemeClr val="bg1"/>
                </a:solidFill>
              </a:rPr>
              <a:t>19 </a:t>
            </a:r>
            <a:r>
              <a:rPr lang="es-CO" sz="2800" dirty="0">
                <a:solidFill>
                  <a:schemeClr val="bg1"/>
                </a:solidFill>
              </a:rPr>
              <a:t>De manera que cualquiera que </a:t>
            </a:r>
            <a:r>
              <a:rPr lang="es-CO" sz="2800" dirty="0" smtClean="0">
                <a:solidFill>
                  <a:schemeClr val="bg1"/>
                </a:solidFill>
              </a:rPr>
              <a:t>quebrante </a:t>
            </a:r>
            <a:r>
              <a:rPr lang="es-CO" sz="2800" dirty="0">
                <a:solidFill>
                  <a:schemeClr val="bg1"/>
                </a:solidFill>
              </a:rPr>
              <a:t>uno de estos mandamientos muy pequeños, y así enseñare a los hombres, muy pequeño será llamado en el Reino de los cielos; mas cualquiera que [los] hiciere y [los] enseñare, éste será llamado grande en el Reino de los cielos. ” </a:t>
            </a:r>
            <a:r>
              <a:rPr lang="es-CO" sz="3300" b="1" dirty="0">
                <a:solidFill>
                  <a:srgbClr val="FFFF00"/>
                </a:solidFill>
              </a:rPr>
              <a:t>Mateo </a:t>
            </a:r>
            <a:r>
              <a:rPr lang="es-CO" sz="3300" b="1" dirty="0" smtClean="0">
                <a:solidFill>
                  <a:srgbClr val="FFFF00"/>
                </a:solidFill>
              </a:rPr>
              <a:t>5:17-19.</a:t>
            </a:r>
            <a:endParaRPr lang="es-CO" sz="3300" b="1" dirty="0">
              <a:solidFill>
                <a:srgbClr val="FFFF00"/>
              </a:solidFill>
            </a:endParaRPr>
          </a:p>
          <a:p>
            <a:endParaRPr lang="es-CO" sz="33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41738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</TotalTime>
  <Words>2215</Words>
  <Application>Microsoft Office PowerPoint</Application>
  <PresentationFormat>Presentación en pantalla (4:3)</PresentationFormat>
  <Paragraphs>84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1" baseType="lpstr">
      <vt:lpstr>Tema de Office</vt:lpstr>
      <vt:lpstr>PORQUÉ SE OBSERVA EL DOMINGO</vt:lpstr>
      <vt:lpstr>PORQUÉ SE OBSERVA EL DOMINGO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La historia nos dice como surgió  la santificación del domingo</vt:lpstr>
      <vt:lpstr>Presentación de PowerPoint</vt:lpstr>
      <vt:lpstr>La marca o El sello</vt:lpstr>
      <vt:lpstr>Presentación de PowerPoint</vt:lpstr>
      <vt:lpstr>Presentación de PowerPoint</vt:lpstr>
      <vt:lpstr>¿En que día habla el apóstol Juan en Apocalipsis? </vt:lpstr>
      <vt:lpstr>¿Cual es el día de reposo en el nuevo Testamento? </vt:lpstr>
      <vt:lpstr>Presentación de PowerPoint</vt:lpstr>
      <vt:lpstr>¿Qué ordeno María, la «madre de Jesús», como la llamaban los apóstoles en Hechos 1:14?</vt:lpstr>
      <vt:lpstr>Conclusión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PORQUÉ SE OBSERBA EL DOMINGO</dc:title>
  <dc:creator>FAMILIA FIERRO CH</dc:creator>
  <cp:lastModifiedBy>HUMBERTO</cp:lastModifiedBy>
  <cp:revision>71</cp:revision>
  <dcterms:created xsi:type="dcterms:W3CDTF">2013-05-30T12:28:47Z</dcterms:created>
  <dcterms:modified xsi:type="dcterms:W3CDTF">2015-11-08T12:15:06Z</dcterms:modified>
</cp:coreProperties>
</file>